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4" r:id="rId3"/>
    <p:sldMasterId id="2147483686" r:id="rId4"/>
  </p:sldMasterIdLst>
  <p:notesMasterIdLst>
    <p:notesMasterId r:id="rId46"/>
  </p:notesMasterIdLst>
  <p:handoutMasterIdLst>
    <p:handoutMasterId r:id="rId47"/>
  </p:handoutMasterIdLst>
  <p:sldIdLst>
    <p:sldId id="286" r:id="rId5"/>
    <p:sldId id="285" r:id="rId6"/>
    <p:sldId id="265" r:id="rId7"/>
    <p:sldId id="338" r:id="rId8"/>
    <p:sldId id="320" r:id="rId9"/>
    <p:sldId id="359" r:id="rId10"/>
    <p:sldId id="267" r:id="rId11"/>
    <p:sldId id="340" r:id="rId12"/>
    <p:sldId id="349" r:id="rId13"/>
    <p:sldId id="302" r:id="rId14"/>
    <p:sldId id="294" r:id="rId15"/>
    <p:sldId id="295" r:id="rId16"/>
    <p:sldId id="318" r:id="rId17"/>
    <p:sldId id="298" r:id="rId18"/>
    <p:sldId id="303" r:id="rId19"/>
    <p:sldId id="304" r:id="rId20"/>
    <p:sldId id="305" r:id="rId21"/>
    <p:sldId id="306" r:id="rId22"/>
    <p:sldId id="307" r:id="rId23"/>
    <p:sldId id="353" r:id="rId24"/>
    <p:sldId id="351" r:id="rId25"/>
    <p:sldId id="352" r:id="rId26"/>
    <p:sldId id="335" r:id="rId27"/>
    <p:sldId id="339" r:id="rId28"/>
    <p:sldId id="326" r:id="rId29"/>
    <p:sldId id="269" r:id="rId30"/>
    <p:sldId id="280" r:id="rId31"/>
    <p:sldId id="337" r:id="rId32"/>
    <p:sldId id="336" r:id="rId33"/>
    <p:sldId id="346" r:id="rId34"/>
    <p:sldId id="287" r:id="rId35"/>
    <p:sldId id="288" r:id="rId36"/>
    <p:sldId id="319" r:id="rId37"/>
    <p:sldId id="300" r:id="rId38"/>
    <p:sldId id="317" r:id="rId39"/>
    <p:sldId id="274" r:id="rId40"/>
    <p:sldId id="354" r:id="rId41"/>
    <p:sldId id="277" r:id="rId42"/>
    <p:sldId id="276" r:id="rId43"/>
    <p:sldId id="358" r:id="rId44"/>
    <p:sldId id="278" r:id="rId4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91A5"/>
    <a:srgbClr val="4774C5"/>
    <a:srgbClr val="00CC00"/>
    <a:srgbClr val="9933FF"/>
    <a:srgbClr val="FF9933"/>
    <a:srgbClr val="008000"/>
    <a:srgbClr val="00FF00"/>
    <a:srgbClr val="FF6600"/>
    <a:srgbClr val="FF669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96" autoAdjust="0"/>
    <p:restoredTop sz="91429" autoAdjust="0"/>
  </p:normalViewPr>
  <p:slideViewPr>
    <p:cSldViewPr snapToGrid="0">
      <p:cViewPr varScale="1">
        <p:scale>
          <a:sx n="45" d="100"/>
          <a:sy n="45" d="100"/>
        </p:scale>
        <p:origin x="3600"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DD711FB-0762-4FA1-B9FE-DB53B2D5F85A}" type="datetimeFigureOut">
              <a:rPr lang="en-US" smtClean="0"/>
              <a:t>7/9/23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7A68276-940A-4197-A51A-DFC3ACAA75F6}" type="slidenum">
              <a:rPr lang="en-US" smtClean="0"/>
              <a:t>‹#›</a:t>
            </a:fld>
            <a:endParaRPr lang="en-US" dirty="0"/>
          </a:p>
        </p:txBody>
      </p:sp>
    </p:spTree>
    <p:extLst>
      <p:ext uri="{BB962C8B-B14F-4D97-AF65-F5344CB8AC3E}">
        <p14:creationId xmlns:p14="http://schemas.microsoft.com/office/powerpoint/2010/main" val="1244456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93ED212-8C4E-455F-BD26-8738235EA4E7}" type="datetimeFigureOut">
              <a:rPr lang="en-US" smtClean="0"/>
              <a:t>7/9/23</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F119FFF-FE71-4C5B-AF3C-71D90EEF3F54}" type="slidenum">
              <a:rPr lang="en-US" smtClean="0"/>
              <a:t>‹#›</a:t>
            </a:fld>
            <a:endParaRPr lang="en-US" dirty="0"/>
          </a:p>
        </p:txBody>
      </p:sp>
    </p:spTree>
    <p:extLst>
      <p:ext uri="{BB962C8B-B14F-4D97-AF65-F5344CB8AC3E}">
        <p14:creationId xmlns:p14="http://schemas.microsoft.com/office/powerpoint/2010/main" val="3852807384"/>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119FFF-FE71-4C5B-AF3C-71D90EEF3F54}" type="slidenum">
              <a:rPr lang="en-US" smtClean="0"/>
              <a:t>1</a:t>
            </a:fld>
            <a:endParaRPr lang="en-US" dirty="0"/>
          </a:p>
        </p:txBody>
      </p:sp>
    </p:spTree>
    <p:extLst>
      <p:ext uri="{BB962C8B-B14F-4D97-AF65-F5344CB8AC3E}">
        <p14:creationId xmlns:p14="http://schemas.microsoft.com/office/powerpoint/2010/main" val="22042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119FFF-FE71-4C5B-AF3C-71D90EEF3F54}" type="slidenum">
              <a:rPr lang="en-US" smtClean="0"/>
              <a:t>11</a:t>
            </a:fld>
            <a:endParaRPr lang="en-US" dirty="0"/>
          </a:p>
        </p:txBody>
      </p:sp>
    </p:spTree>
    <p:extLst>
      <p:ext uri="{BB962C8B-B14F-4D97-AF65-F5344CB8AC3E}">
        <p14:creationId xmlns:p14="http://schemas.microsoft.com/office/powerpoint/2010/main" val="2507449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119FFF-FE71-4C5B-AF3C-71D90EEF3F54}" type="slidenum">
              <a:rPr lang="en-US" smtClean="0"/>
              <a:t>12</a:t>
            </a:fld>
            <a:endParaRPr lang="en-US" dirty="0"/>
          </a:p>
        </p:txBody>
      </p:sp>
    </p:spTree>
    <p:extLst>
      <p:ext uri="{BB962C8B-B14F-4D97-AF65-F5344CB8AC3E}">
        <p14:creationId xmlns:p14="http://schemas.microsoft.com/office/powerpoint/2010/main" val="2789694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119FFF-FE71-4C5B-AF3C-71D90EEF3F54}" type="slidenum">
              <a:rPr lang="en-US" smtClean="0"/>
              <a:t>13</a:t>
            </a:fld>
            <a:endParaRPr lang="en-US" dirty="0"/>
          </a:p>
        </p:txBody>
      </p:sp>
    </p:spTree>
    <p:extLst>
      <p:ext uri="{BB962C8B-B14F-4D97-AF65-F5344CB8AC3E}">
        <p14:creationId xmlns:p14="http://schemas.microsoft.com/office/powerpoint/2010/main" val="3067842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119FFF-FE71-4C5B-AF3C-71D90EEF3F54}" type="slidenum">
              <a:rPr lang="en-US" smtClean="0"/>
              <a:t>14</a:t>
            </a:fld>
            <a:endParaRPr lang="en-US" dirty="0"/>
          </a:p>
        </p:txBody>
      </p:sp>
    </p:spTree>
    <p:extLst>
      <p:ext uri="{BB962C8B-B14F-4D97-AF65-F5344CB8AC3E}">
        <p14:creationId xmlns:p14="http://schemas.microsoft.com/office/powerpoint/2010/main" val="1602902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119FFF-FE71-4C5B-AF3C-71D90EEF3F54}" type="slidenum">
              <a:rPr lang="en-US" smtClean="0"/>
              <a:t>15</a:t>
            </a:fld>
            <a:endParaRPr lang="en-US" dirty="0"/>
          </a:p>
        </p:txBody>
      </p:sp>
    </p:spTree>
    <p:extLst>
      <p:ext uri="{BB962C8B-B14F-4D97-AF65-F5344CB8AC3E}">
        <p14:creationId xmlns:p14="http://schemas.microsoft.com/office/powerpoint/2010/main" val="1990498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119FFF-FE71-4C5B-AF3C-71D90EEF3F54}" type="slidenum">
              <a:rPr lang="en-US" smtClean="0"/>
              <a:t>16</a:t>
            </a:fld>
            <a:endParaRPr lang="en-US" dirty="0"/>
          </a:p>
        </p:txBody>
      </p:sp>
    </p:spTree>
    <p:extLst>
      <p:ext uri="{BB962C8B-B14F-4D97-AF65-F5344CB8AC3E}">
        <p14:creationId xmlns:p14="http://schemas.microsoft.com/office/powerpoint/2010/main" val="1866404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119FFF-FE71-4C5B-AF3C-71D90EEF3F54}" type="slidenum">
              <a:rPr lang="en-US" smtClean="0"/>
              <a:t>17</a:t>
            </a:fld>
            <a:endParaRPr lang="en-US" dirty="0"/>
          </a:p>
        </p:txBody>
      </p:sp>
    </p:spTree>
    <p:extLst>
      <p:ext uri="{BB962C8B-B14F-4D97-AF65-F5344CB8AC3E}">
        <p14:creationId xmlns:p14="http://schemas.microsoft.com/office/powerpoint/2010/main" val="1171044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119FFF-FE71-4C5B-AF3C-71D90EEF3F54}" type="slidenum">
              <a:rPr lang="en-US" smtClean="0"/>
              <a:t>18</a:t>
            </a:fld>
            <a:endParaRPr lang="en-US" dirty="0"/>
          </a:p>
        </p:txBody>
      </p:sp>
    </p:spTree>
    <p:extLst>
      <p:ext uri="{BB962C8B-B14F-4D97-AF65-F5344CB8AC3E}">
        <p14:creationId xmlns:p14="http://schemas.microsoft.com/office/powerpoint/2010/main" val="2835712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119FFF-FE71-4C5B-AF3C-71D90EEF3F54}" type="slidenum">
              <a:rPr lang="en-US" smtClean="0"/>
              <a:t>19</a:t>
            </a:fld>
            <a:endParaRPr lang="en-US" dirty="0"/>
          </a:p>
        </p:txBody>
      </p:sp>
    </p:spTree>
    <p:extLst>
      <p:ext uri="{BB962C8B-B14F-4D97-AF65-F5344CB8AC3E}">
        <p14:creationId xmlns:p14="http://schemas.microsoft.com/office/powerpoint/2010/main" val="508940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EF119FFF-FE71-4C5B-AF3C-71D90EEF3F54}" type="slidenum">
              <a:rPr lang="en-US" smtClean="0"/>
              <a:t>20</a:t>
            </a:fld>
            <a:endParaRPr lang="en-US" dirty="0"/>
          </a:p>
        </p:txBody>
      </p:sp>
    </p:spTree>
    <p:extLst>
      <p:ext uri="{BB962C8B-B14F-4D97-AF65-F5344CB8AC3E}">
        <p14:creationId xmlns:p14="http://schemas.microsoft.com/office/powerpoint/2010/main" val="3618492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119FFF-FE71-4C5B-AF3C-71D90EEF3F54}" type="slidenum">
              <a:rPr lang="en-US" smtClean="0"/>
              <a:t>2</a:t>
            </a:fld>
            <a:endParaRPr lang="en-US" dirty="0"/>
          </a:p>
        </p:txBody>
      </p:sp>
    </p:spTree>
    <p:extLst>
      <p:ext uri="{BB962C8B-B14F-4D97-AF65-F5344CB8AC3E}">
        <p14:creationId xmlns:p14="http://schemas.microsoft.com/office/powerpoint/2010/main" val="3922690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EF119FFF-FE71-4C5B-AF3C-71D90EEF3F54}" type="slidenum">
              <a:rPr lang="en-US" smtClean="0"/>
              <a:t>21</a:t>
            </a:fld>
            <a:endParaRPr lang="en-US" dirty="0"/>
          </a:p>
        </p:txBody>
      </p:sp>
    </p:spTree>
    <p:extLst>
      <p:ext uri="{BB962C8B-B14F-4D97-AF65-F5344CB8AC3E}">
        <p14:creationId xmlns:p14="http://schemas.microsoft.com/office/powerpoint/2010/main" val="113912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19FFF-FE71-4C5B-AF3C-71D90EEF3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5989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19FFF-FE71-4C5B-AF3C-71D90EEF3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8872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EF119FFF-FE71-4C5B-AF3C-71D90EEF3F54}" type="slidenum">
              <a:rPr lang="en-US" smtClean="0"/>
              <a:t>24</a:t>
            </a:fld>
            <a:endParaRPr lang="en-US" dirty="0"/>
          </a:p>
        </p:txBody>
      </p:sp>
    </p:spTree>
    <p:extLst>
      <p:ext uri="{BB962C8B-B14F-4D97-AF65-F5344CB8AC3E}">
        <p14:creationId xmlns:p14="http://schemas.microsoft.com/office/powerpoint/2010/main" val="3701590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119FFF-FE71-4C5B-AF3C-71D90EEF3F54}" type="slidenum">
              <a:rPr lang="en-US" smtClean="0"/>
              <a:t>25</a:t>
            </a:fld>
            <a:endParaRPr lang="en-US" dirty="0"/>
          </a:p>
        </p:txBody>
      </p:sp>
    </p:spTree>
    <p:extLst>
      <p:ext uri="{BB962C8B-B14F-4D97-AF65-F5344CB8AC3E}">
        <p14:creationId xmlns:p14="http://schemas.microsoft.com/office/powerpoint/2010/main" val="35222985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119FFF-FE71-4C5B-AF3C-71D90EEF3F54}" type="slidenum">
              <a:rPr lang="en-US" smtClean="0"/>
              <a:t>26</a:t>
            </a:fld>
            <a:endParaRPr lang="en-US" dirty="0"/>
          </a:p>
        </p:txBody>
      </p:sp>
    </p:spTree>
    <p:extLst>
      <p:ext uri="{BB962C8B-B14F-4D97-AF65-F5344CB8AC3E}">
        <p14:creationId xmlns:p14="http://schemas.microsoft.com/office/powerpoint/2010/main" val="1437046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119FFF-FE71-4C5B-AF3C-71D90EEF3F54}" type="slidenum">
              <a:rPr lang="en-US" smtClean="0"/>
              <a:t>27</a:t>
            </a:fld>
            <a:endParaRPr lang="en-US" dirty="0"/>
          </a:p>
        </p:txBody>
      </p:sp>
    </p:spTree>
    <p:extLst>
      <p:ext uri="{BB962C8B-B14F-4D97-AF65-F5344CB8AC3E}">
        <p14:creationId xmlns:p14="http://schemas.microsoft.com/office/powerpoint/2010/main" val="2580557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EF119FFF-FE71-4C5B-AF3C-71D90EEF3F54}" type="slidenum">
              <a:rPr lang="en-US" smtClean="0"/>
              <a:t>28</a:t>
            </a:fld>
            <a:endParaRPr lang="en-US" dirty="0"/>
          </a:p>
        </p:txBody>
      </p:sp>
    </p:spTree>
    <p:extLst>
      <p:ext uri="{BB962C8B-B14F-4D97-AF65-F5344CB8AC3E}">
        <p14:creationId xmlns:p14="http://schemas.microsoft.com/office/powerpoint/2010/main" val="1294899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EF119FFF-FE71-4C5B-AF3C-71D90EEF3F54}" type="slidenum">
              <a:rPr lang="en-US" smtClean="0"/>
              <a:t>29</a:t>
            </a:fld>
            <a:endParaRPr lang="en-US" dirty="0"/>
          </a:p>
        </p:txBody>
      </p:sp>
    </p:spTree>
    <p:extLst>
      <p:ext uri="{BB962C8B-B14F-4D97-AF65-F5344CB8AC3E}">
        <p14:creationId xmlns:p14="http://schemas.microsoft.com/office/powerpoint/2010/main" val="41553483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119FFF-FE71-4C5B-AF3C-71D90EEF3F54}" type="slidenum">
              <a:rPr lang="en-US" smtClean="0"/>
              <a:t>30</a:t>
            </a:fld>
            <a:endParaRPr lang="en-US" dirty="0"/>
          </a:p>
        </p:txBody>
      </p:sp>
    </p:spTree>
    <p:extLst>
      <p:ext uri="{BB962C8B-B14F-4D97-AF65-F5344CB8AC3E}">
        <p14:creationId xmlns:p14="http://schemas.microsoft.com/office/powerpoint/2010/main" val="937124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119FFF-FE71-4C5B-AF3C-71D90EEF3F54}" type="slidenum">
              <a:rPr lang="en-US" smtClean="0"/>
              <a:t>3</a:t>
            </a:fld>
            <a:endParaRPr lang="en-US" dirty="0"/>
          </a:p>
        </p:txBody>
      </p:sp>
    </p:spTree>
    <p:extLst>
      <p:ext uri="{BB962C8B-B14F-4D97-AF65-F5344CB8AC3E}">
        <p14:creationId xmlns:p14="http://schemas.microsoft.com/office/powerpoint/2010/main" val="12533761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119FFF-FE71-4C5B-AF3C-71D90EEF3F54}" type="slidenum">
              <a:rPr lang="en-US" smtClean="0"/>
              <a:t>31</a:t>
            </a:fld>
            <a:endParaRPr lang="en-US" dirty="0"/>
          </a:p>
        </p:txBody>
      </p:sp>
    </p:spTree>
    <p:extLst>
      <p:ext uri="{BB962C8B-B14F-4D97-AF65-F5344CB8AC3E}">
        <p14:creationId xmlns:p14="http://schemas.microsoft.com/office/powerpoint/2010/main" val="27860646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119FFF-FE71-4C5B-AF3C-71D90EEF3F54}" type="slidenum">
              <a:rPr lang="en-US" smtClean="0"/>
              <a:t>32</a:t>
            </a:fld>
            <a:endParaRPr lang="en-US" dirty="0"/>
          </a:p>
        </p:txBody>
      </p:sp>
    </p:spTree>
    <p:extLst>
      <p:ext uri="{BB962C8B-B14F-4D97-AF65-F5344CB8AC3E}">
        <p14:creationId xmlns:p14="http://schemas.microsoft.com/office/powerpoint/2010/main" val="25805575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EF119FFF-FE71-4C5B-AF3C-71D90EEF3F54}" type="slidenum">
              <a:rPr lang="en-US" smtClean="0"/>
              <a:t>33</a:t>
            </a:fld>
            <a:endParaRPr lang="en-US" dirty="0"/>
          </a:p>
        </p:txBody>
      </p:sp>
    </p:spTree>
    <p:extLst>
      <p:ext uri="{BB962C8B-B14F-4D97-AF65-F5344CB8AC3E}">
        <p14:creationId xmlns:p14="http://schemas.microsoft.com/office/powerpoint/2010/main" val="38801504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119FFF-FE71-4C5B-AF3C-71D90EEF3F54}" type="slidenum">
              <a:rPr lang="en-US" smtClean="0"/>
              <a:t>34</a:t>
            </a:fld>
            <a:endParaRPr lang="en-US" dirty="0"/>
          </a:p>
        </p:txBody>
      </p:sp>
    </p:spTree>
    <p:extLst>
      <p:ext uri="{BB962C8B-B14F-4D97-AF65-F5344CB8AC3E}">
        <p14:creationId xmlns:p14="http://schemas.microsoft.com/office/powerpoint/2010/main" val="26143640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EF119FFF-FE71-4C5B-AF3C-71D90EEF3F54}" type="slidenum">
              <a:rPr lang="en-US" smtClean="0"/>
              <a:t>35</a:t>
            </a:fld>
            <a:endParaRPr lang="en-US" dirty="0"/>
          </a:p>
        </p:txBody>
      </p:sp>
    </p:spTree>
    <p:extLst>
      <p:ext uri="{BB962C8B-B14F-4D97-AF65-F5344CB8AC3E}">
        <p14:creationId xmlns:p14="http://schemas.microsoft.com/office/powerpoint/2010/main" val="24149579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119FFF-FE71-4C5B-AF3C-71D90EEF3F54}" type="slidenum">
              <a:rPr lang="en-US" smtClean="0"/>
              <a:t>36</a:t>
            </a:fld>
            <a:endParaRPr lang="en-US" dirty="0"/>
          </a:p>
        </p:txBody>
      </p:sp>
    </p:spTree>
    <p:extLst>
      <p:ext uri="{BB962C8B-B14F-4D97-AF65-F5344CB8AC3E}">
        <p14:creationId xmlns:p14="http://schemas.microsoft.com/office/powerpoint/2010/main" val="34412995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119FFF-FE71-4C5B-AF3C-71D90EEF3F54}" type="slidenum">
              <a:rPr lang="en-US" smtClean="0"/>
              <a:t>37</a:t>
            </a:fld>
            <a:endParaRPr lang="en-US" dirty="0"/>
          </a:p>
        </p:txBody>
      </p:sp>
    </p:spTree>
    <p:extLst>
      <p:ext uri="{BB962C8B-B14F-4D97-AF65-F5344CB8AC3E}">
        <p14:creationId xmlns:p14="http://schemas.microsoft.com/office/powerpoint/2010/main" val="5337030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119FFF-FE71-4C5B-AF3C-71D90EEF3F54}" type="slidenum">
              <a:rPr lang="en-US" smtClean="0"/>
              <a:t>38</a:t>
            </a:fld>
            <a:endParaRPr lang="en-US" dirty="0"/>
          </a:p>
        </p:txBody>
      </p:sp>
    </p:spTree>
    <p:extLst>
      <p:ext uri="{BB962C8B-B14F-4D97-AF65-F5344CB8AC3E}">
        <p14:creationId xmlns:p14="http://schemas.microsoft.com/office/powerpoint/2010/main" val="9818245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119FFF-FE71-4C5B-AF3C-71D90EEF3F54}" type="slidenum">
              <a:rPr lang="en-US" smtClean="0"/>
              <a:t>39</a:t>
            </a:fld>
            <a:endParaRPr lang="en-US" dirty="0"/>
          </a:p>
        </p:txBody>
      </p:sp>
    </p:spTree>
    <p:extLst>
      <p:ext uri="{BB962C8B-B14F-4D97-AF65-F5344CB8AC3E}">
        <p14:creationId xmlns:p14="http://schemas.microsoft.com/office/powerpoint/2010/main" val="23509475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119FFF-FE71-4C5B-AF3C-71D90EEF3F54}" type="slidenum">
              <a:rPr lang="en-US" smtClean="0"/>
              <a:t>41</a:t>
            </a:fld>
            <a:endParaRPr lang="en-US" dirty="0"/>
          </a:p>
        </p:txBody>
      </p:sp>
    </p:spTree>
    <p:extLst>
      <p:ext uri="{BB962C8B-B14F-4D97-AF65-F5344CB8AC3E}">
        <p14:creationId xmlns:p14="http://schemas.microsoft.com/office/powerpoint/2010/main" val="4264500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EF119FFF-FE71-4C5B-AF3C-71D90EEF3F54}" type="slidenum">
              <a:rPr lang="en-US" smtClean="0"/>
              <a:t>4</a:t>
            </a:fld>
            <a:endParaRPr lang="en-US" dirty="0"/>
          </a:p>
        </p:txBody>
      </p:sp>
    </p:spTree>
    <p:extLst>
      <p:ext uri="{BB962C8B-B14F-4D97-AF65-F5344CB8AC3E}">
        <p14:creationId xmlns:p14="http://schemas.microsoft.com/office/powerpoint/2010/main" val="1216366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119FFF-FE71-4C5B-AF3C-71D90EEF3F54}" type="slidenum">
              <a:rPr lang="en-US" smtClean="0"/>
              <a:t>5</a:t>
            </a:fld>
            <a:endParaRPr lang="en-US" dirty="0"/>
          </a:p>
        </p:txBody>
      </p:sp>
    </p:spTree>
    <p:extLst>
      <p:ext uri="{BB962C8B-B14F-4D97-AF65-F5344CB8AC3E}">
        <p14:creationId xmlns:p14="http://schemas.microsoft.com/office/powerpoint/2010/main" val="2778116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119FFF-FE71-4C5B-AF3C-71D90EEF3F54}" type="slidenum">
              <a:rPr lang="en-US" smtClean="0"/>
              <a:t>7</a:t>
            </a:fld>
            <a:endParaRPr lang="en-US" dirty="0"/>
          </a:p>
        </p:txBody>
      </p:sp>
    </p:spTree>
    <p:extLst>
      <p:ext uri="{BB962C8B-B14F-4D97-AF65-F5344CB8AC3E}">
        <p14:creationId xmlns:p14="http://schemas.microsoft.com/office/powerpoint/2010/main" val="3395877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EF119FFF-FE71-4C5B-AF3C-71D90EEF3F54}" type="slidenum">
              <a:rPr lang="en-US" smtClean="0"/>
              <a:t>8</a:t>
            </a:fld>
            <a:endParaRPr lang="en-US" dirty="0"/>
          </a:p>
        </p:txBody>
      </p:sp>
    </p:spTree>
    <p:extLst>
      <p:ext uri="{BB962C8B-B14F-4D97-AF65-F5344CB8AC3E}">
        <p14:creationId xmlns:p14="http://schemas.microsoft.com/office/powerpoint/2010/main" val="2943768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119FFF-FE71-4C5B-AF3C-71D90EEF3F54}" type="slidenum">
              <a:rPr lang="en-US" smtClean="0"/>
              <a:t>9</a:t>
            </a:fld>
            <a:endParaRPr lang="en-US" dirty="0"/>
          </a:p>
        </p:txBody>
      </p:sp>
    </p:spTree>
    <p:extLst>
      <p:ext uri="{BB962C8B-B14F-4D97-AF65-F5344CB8AC3E}">
        <p14:creationId xmlns:p14="http://schemas.microsoft.com/office/powerpoint/2010/main" val="64726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119FFF-FE71-4C5B-AF3C-71D90EEF3F54}" type="slidenum">
              <a:rPr lang="en-US" smtClean="0"/>
              <a:t>10</a:t>
            </a:fld>
            <a:endParaRPr lang="en-US" dirty="0"/>
          </a:p>
        </p:txBody>
      </p:sp>
    </p:spTree>
    <p:extLst>
      <p:ext uri="{BB962C8B-B14F-4D97-AF65-F5344CB8AC3E}">
        <p14:creationId xmlns:p14="http://schemas.microsoft.com/office/powerpoint/2010/main" val="4263350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732AEB-7EEF-4F1E-8437-35D4CECA3C73}" type="datetimeFigureOut">
              <a:rPr lang="en-US" smtClean="0"/>
              <a:t>7/9/23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0293B4-ED76-44DA-A1AD-DE7A721279D3}" type="slidenum">
              <a:rPr lang="en-US" smtClean="0"/>
              <a:t>‹#›</a:t>
            </a:fld>
            <a:endParaRPr lang="en-US" dirty="0"/>
          </a:p>
        </p:txBody>
      </p:sp>
    </p:spTree>
    <p:extLst>
      <p:ext uri="{BB962C8B-B14F-4D97-AF65-F5344CB8AC3E}">
        <p14:creationId xmlns:p14="http://schemas.microsoft.com/office/powerpoint/2010/main" val="1080832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732AEB-7EEF-4F1E-8437-35D4CECA3C73}" type="datetimeFigureOut">
              <a:rPr lang="en-US" smtClean="0"/>
              <a:t>7/9/23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0293B4-ED76-44DA-A1AD-DE7A721279D3}" type="slidenum">
              <a:rPr lang="en-US" smtClean="0"/>
              <a:t>‹#›</a:t>
            </a:fld>
            <a:endParaRPr lang="en-US" dirty="0"/>
          </a:p>
        </p:txBody>
      </p:sp>
    </p:spTree>
    <p:extLst>
      <p:ext uri="{BB962C8B-B14F-4D97-AF65-F5344CB8AC3E}">
        <p14:creationId xmlns:p14="http://schemas.microsoft.com/office/powerpoint/2010/main" val="1594027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732AEB-7EEF-4F1E-8437-35D4CECA3C73}" type="datetimeFigureOut">
              <a:rPr lang="en-US" smtClean="0"/>
              <a:t>7/9/23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0293B4-ED76-44DA-A1AD-DE7A721279D3}" type="slidenum">
              <a:rPr lang="en-US" smtClean="0"/>
              <a:t>‹#›</a:t>
            </a:fld>
            <a:endParaRPr lang="en-US" dirty="0"/>
          </a:p>
        </p:txBody>
      </p:sp>
    </p:spTree>
    <p:extLst>
      <p:ext uri="{BB962C8B-B14F-4D97-AF65-F5344CB8AC3E}">
        <p14:creationId xmlns:p14="http://schemas.microsoft.com/office/powerpoint/2010/main" val="411239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7/9/23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extLst>
      <p:ext uri="{BB962C8B-B14F-4D97-AF65-F5344CB8AC3E}">
        <p14:creationId xmlns:p14="http://schemas.microsoft.com/office/powerpoint/2010/main" val="1934101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7/9/23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extLst>
      <p:ext uri="{BB962C8B-B14F-4D97-AF65-F5344CB8AC3E}">
        <p14:creationId xmlns:p14="http://schemas.microsoft.com/office/powerpoint/2010/main" val="2961062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a:t>7/9/23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extLst>
      <p:ext uri="{BB962C8B-B14F-4D97-AF65-F5344CB8AC3E}">
        <p14:creationId xmlns:p14="http://schemas.microsoft.com/office/powerpoint/2010/main" val="426961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a:t>7/9/23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extLst>
      <p:ext uri="{BB962C8B-B14F-4D97-AF65-F5344CB8AC3E}">
        <p14:creationId xmlns:p14="http://schemas.microsoft.com/office/powerpoint/2010/main" val="1602305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a:t>7/9/23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a:t>‹#›</a:t>
            </a:fld>
            <a:endParaRPr lang="en-US" dirty="0"/>
          </a:p>
        </p:txBody>
      </p:sp>
    </p:spTree>
    <p:extLst>
      <p:ext uri="{BB962C8B-B14F-4D97-AF65-F5344CB8AC3E}">
        <p14:creationId xmlns:p14="http://schemas.microsoft.com/office/powerpoint/2010/main" val="364648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a:t>7/9/23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Tree>
    <p:extLst>
      <p:ext uri="{BB962C8B-B14F-4D97-AF65-F5344CB8AC3E}">
        <p14:creationId xmlns:p14="http://schemas.microsoft.com/office/powerpoint/2010/main" val="3435275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a:t>7/9/23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a:t>‹#›</a:t>
            </a:fld>
            <a:endParaRPr lang="en-US" dirty="0"/>
          </a:p>
        </p:txBody>
      </p:sp>
    </p:spTree>
    <p:extLst>
      <p:ext uri="{BB962C8B-B14F-4D97-AF65-F5344CB8AC3E}">
        <p14:creationId xmlns:p14="http://schemas.microsoft.com/office/powerpoint/2010/main" val="96369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7/9/23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extLst>
      <p:ext uri="{BB962C8B-B14F-4D97-AF65-F5344CB8AC3E}">
        <p14:creationId xmlns:p14="http://schemas.microsoft.com/office/powerpoint/2010/main" val="3065098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732AEB-7EEF-4F1E-8437-35D4CECA3C73}" type="datetimeFigureOut">
              <a:rPr lang="en-US" smtClean="0"/>
              <a:t>7/9/23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0293B4-ED76-44DA-A1AD-DE7A721279D3}" type="slidenum">
              <a:rPr lang="en-US" smtClean="0"/>
              <a:t>‹#›</a:t>
            </a:fld>
            <a:endParaRPr lang="en-US" dirty="0"/>
          </a:p>
        </p:txBody>
      </p:sp>
    </p:spTree>
    <p:extLst>
      <p:ext uri="{BB962C8B-B14F-4D97-AF65-F5344CB8AC3E}">
        <p14:creationId xmlns:p14="http://schemas.microsoft.com/office/powerpoint/2010/main" val="103016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7/9/23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extLst>
      <p:ext uri="{BB962C8B-B14F-4D97-AF65-F5344CB8AC3E}">
        <p14:creationId xmlns:p14="http://schemas.microsoft.com/office/powerpoint/2010/main" val="854335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7/9/23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extLst>
      <p:ext uri="{BB962C8B-B14F-4D97-AF65-F5344CB8AC3E}">
        <p14:creationId xmlns:p14="http://schemas.microsoft.com/office/powerpoint/2010/main" val="2863131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7/9/23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extLst>
      <p:ext uri="{BB962C8B-B14F-4D97-AF65-F5344CB8AC3E}">
        <p14:creationId xmlns:p14="http://schemas.microsoft.com/office/powerpoint/2010/main" val="754812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7/9/23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39275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7/9/23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extLst>
      <p:ext uri="{BB962C8B-B14F-4D97-AF65-F5344CB8AC3E}">
        <p14:creationId xmlns:p14="http://schemas.microsoft.com/office/powerpoint/2010/main" val="1488027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a:t>7/9/23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Tree>
    <p:extLst>
      <p:ext uri="{BB962C8B-B14F-4D97-AF65-F5344CB8AC3E}">
        <p14:creationId xmlns:p14="http://schemas.microsoft.com/office/powerpoint/2010/main" val="1567402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a:t>7/9/23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Tree>
    <p:extLst>
      <p:ext uri="{BB962C8B-B14F-4D97-AF65-F5344CB8AC3E}">
        <p14:creationId xmlns:p14="http://schemas.microsoft.com/office/powerpoint/2010/main" val="29838590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7/9/23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extLst>
      <p:ext uri="{BB962C8B-B14F-4D97-AF65-F5344CB8AC3E}">
        <p14:creationId xmlns:p14="http://schemas.microsoft.com/office/powerpoint/2010/main" val="7135015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7/9/23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extLst>
      <p:ext uri="{BB962C8B-B14F-4D97-AF65-F5344CB8AC3E}">
        <p14:creationId xmlns:p14="http://schemas.microsoft.com/office/powerpoint/2010/main" val="25387699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732AEB-7EEF-4F1E-8437-35D4CECA3C73}" type="datetimeFigureOut">
              <a:rPr lang="en-US" smtClean="0"/>
              <a:t>7/9/23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0293B4-ED76-44DA-A1AD-DE7A721279D3}" type="slidenum">
              <a:rPr lang="en-US" smtClean="0"/>
              <a:t>‹#›</a:t>
            </a:fld>
            <a:endParaRPr lang="en-US" dirty="0"/>
          </a:p>
        </p:txBody>
      </p:sp>
    </p:spTree>
    <p:extLst>
      <p:ext uri="{BB962C8B-B14F-4D97-AF65-F5344CB8AC3E}">
        <p14:creationId xmlns:p14="http://schemas.microsoft.com/office/powerpoint/2010/main" val="2513748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732AEB-7EEF-4F1E-8437-35D4CECA3C73}" type="datetimeFigureOut">
              <a:rPr lang="en-US" smtClean="0"/>
              <a:t>7/9/23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0293B4-ED76-44DA-A1AD-DE7A721279D3}" type="slidenum">
              <a:rPr lang="en-US" smtClean="0"/>
              <a:t>‹#›</a:t>
            </a:fld>
            <a:endParaRPr lang="en-US" dirty="0"/>
          </a:p>
        </p:txBody>
      </p:sp>
    </p:spTree>
    <p:extLst>
      <p:ext uri="{BB962C8B-B14F-4D97-AF65-F5344CB8AC3E}">
        <p14:creationId xmlns:p14="http://schemas.microsoft.com/office/powerpoint/2010/main" val="3215365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732AEB-7EEF-4F1E-8437-35D4CECA3C73}" type="datetimeFigureOut">
              <a:rPr lang="en-US" smtClean="0"/>
              <a:t>7/9/23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0293B4-ED76-44DA-A1AD-DE7A721279D3}" type="slidenum">
              <a:rPr lang="en-US" smtClean="0"/>
              <a:t>‹#›</a:t>
            </a:fld>
            <a:endParaRPr lang="en-US" dirty="0"/>
          </a:p>
        </p:txBody>
      </p:sp>
    </p:spTree>
    <p:extLst>
      <p:ext uri="{BB962C8B-B14F-4D97-AF65-F5344CB8AC3E}">
        <p14:creationId xmlns:p14="http://schemas.microsoft.com/office/powerpoint/2010/main" val="4274411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732AEB-7EEF-4F1E-8437-35D4CECA3C73}" type="datetimeFigureOut">
              <a:rPr lang="en-US" smtClean="0"/>
              <a:t>7/9/23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0293B4-ED76-44DA-A1AD-DE7A721279D3}" type="slidenum">
              <a:rPr lang="en-US" smtClean="0"/>
              <a:t>‹#›</a:t>
            </a:fld>
            <a:endParaRPr lang="en-US" dirty="0"/>
          </a:p>
        </p:txBody>
      </p:sp>
    </p:spTree>
    <p:extLst>
      <p:ext uri="{BB962C8B-B14F-4D97-AF65-F5344CB8AC3E}">
        <p14:creationId xmlns:p14="http://schemas.microsoft.com/office/powerpoint/2010/main" val="2667440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732AEB-7EEF-4F1E-8437-35D4CECA3C73}" type="datetimeFigureOut">
              <a:rPr lang="en-US" smtClean="0"/>
              <a:t>7/9/23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0293B4-ED76-44DA-A1AD-DE7A721279D3}" type="slidenum">
              <a:rPr lang="en-US" smtClean="0"/>
              <a:t>‹#›</a:t>
            </a:fld>
            <a:endParaRPr lang="en-US" dirty="0"/>
          </a:p>
        </p:txBody>
      </p:sp>
    </p:spTree>
    <p:extLst>
      <p:ext uri="{BB962C8B-B14F-4D97-AF65-F5344CB8AC3E}">
        <p14:creationId xmlns:p14="http://schemas.microsoft.com/office/powerpoint/2010/main" val="2020631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732AEB-7EEF-4F1E-8437-35D4CECA3C73}" type="datetimeFigureOut">
              <a:rPr lang="en-US" smtClean="0"/>
              <a:t>7/9/23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0293B4-ED76-44DA-A1AD-DE7A721279D3}" type="slidenum">
              <a:rPr lang="en-US" smtClean="0"/>
              <a:t>‹#›</a:t>
            </a:fld>
            <a:endParaRPr lang="en-US" dirty="0"/>
          </a:p>
        </p:txBody>
      </p:sp>
    </p:spTree>
    <p:extLst>
      <p:ext uri="{BB962C8B-B14F-4D97-AF65-F5344CB8AC3E}">
        <p14:creationId xmlns:p14="http://schemas.microsoft.com/office/powerpoint/2010/main" val="2504910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732AEB-7EEF-4F1E-8437-35D4CECA3C73}" type="datetimeFigureOut">
              <a:rPr lang="en-US" smtClean="0"/>
              <a:t>7/9/23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0293B4-ED76-44DA-A1AD-DE7A721279D3}" type="slidenum">
              <a:rPr lang="en-US" smtClean="0"/>
              <a:t>‹#›</a:t>
            </a:fld>
            <a:endParaRPr lang="en-US" dirty="0"/>
          </a:p>
        </p:txBody>
      </p:sp>
    </p:spTree>
    <p:extLst>
      <p:ext uri="{BB962C8B-B14F-4D97-AF65-F5344CB8AC3E}">
        <p14:creationId xmlns:p14="http://schemas.microsoft.com/office/powerpoint/2010/main" val="2336227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732AEB-7EEF-4F1E-8437-35D4CECA3C73}" type="datetimeFigureOut">
              <a:rPr lang="en-US" smtClean="0"/>
              <a:t>7/9/23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0293B4-ED76-44DA-A1AD-DE7A721279D3}" type="slidenum">
              <a:rPr lang="en-US" smtClean="0"/>
              <a:t>‹#›</a:t>
            </a:fld>
            <a:endParaRPr lang="en-US" dirty="0"/>
          </a:p>
        </p:txBody>
      </p:sp>
    </p:spTree>
    <p:extLst>
      <p:ext uri="{BB962C8B-B14F-4D97-AF65-F5344CB8AC3E}">
        <p14:creationId xmlns:p14="http://schemas.microsoft.com/office/powerpoint/2010/main" val="230449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732AEB-7EEF-4F1E-8437-35D4CECA3C73}" type="datetimeFigureOut">
              <a:rPr lang="en-US" smtClean="0"/>
              <a:t>7/9/23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293B4-ED76-44DA-A1AD-DE7A721279D3}" type="slidenum">
              <a:rPr lang="en-US" smtClean="0"/>
              <a:t>‹#›</a:t>
            </a:fld>
            <a:endParaRPr lang="en-US" dirty="0"/>
          </a:p>
        </p:txBody>
      </p:sp>
    </p:spTree>
    <p:extLst>
      <p:ext uri="{BB962C8B-B14F-4D97-AF65-F5344CB8AC3E}">
        <p14:creationId xmlns:p14="http://schemas.microsoft.com/office/powerpoint/2010/main" val="144158561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a:pPr/>
              <a:t>7/9/23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a:pPr/>
              <a:t>‹#›</a:t>
            </a:fld>
            <a:endParaRPr lang="en-US" dirty="0"/>
          </a:p>
        </p:txBody>
      </p:sp>
    </p:spTree>
    <p:extLst>
      <p:ext uri="{BB962C8B-B14F-4D97-AF65-F5344CB8AC3E}">
        <p14:creationId xmlns:p14="http://schemas.microsoft.com/office/powerpoint/2010/main" val="417078573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FA91D-0ED5-42ED-B9D8-85F8B259175C}"/>
              </a:ext>
            </a:extLst>
          </p:cNvPr>
          <p:cNvSpPr>
            <a:spLocks noGrp="1"/>
          </p:cNvSpPr>
          <p:nvPr>
            <p:ph type="ctrTitle"/>
          </p:nvPr>
        </p:nvSpPr>
        <p:spPr/>
        <p:txBody>
          <a:bodyPr>
            <a:normAutofit/>
          </a:bodyPr>
          <a:lstStyle/>
          <a:p>
            <a:r>
              <a:rPr lang="en-US" sz="6600" b="1" dirty="0"/>
              <a:t>Spring Private Marina All Member Meeting</a:t>
            </a:r>
          </a:p>
        </p:txBody>
      </p:sp>
      <p:sp>
        <p:nvSpPr>
          <p:cNvPr id="3" name="Subtitle 2">
            <a:extLst>
              <a:ext uri="{FF2B5EF4-FFF2-40B4-BE49-F238E27FC236}">
                <a16:creationId xmlns:a16="http://schemas.microsoft.com/office/drawing/2014/main" id="{E5AB62BC-655E-4843-B658-FC09ED0F9B8F}"/>
              </a:ext>
            </a:extLst>
          </p:cNvPr>
          <p:cNvSpPr>
            <a:spLocks noGrp="1"/>
          </p:cNvSpPr>
          <p:nvPr>
            <p:ph type="subTitle" idx="1"/>
          </p:nvPr>
        </p:nvSpPr>
        <p:spPr/>
        <p:txBody>
          <a:bodyPr>
            <a:normAutofit fontScale="92500" lnSpcReduction="10000"/>
          </a:bodyPr>
          <a:lstStyle/>
          <a:p>
            <a:endParaRPr lang="en-US" dirty="0"/>
          </a:p>
          <a:p>
            <a:endParaRPr lang="en-US" dirty="0"/>
          </a:p>
          <a:p>
            <a:endParaRPr lang="en-US" dirty="0"/>
          </a:p>
          <a:p>
            <a:pPr algn="l"/>
            <a:r>
              <a:rPr lang="en-US" sz="3000" b="1" dirty="0"/>
              <a:t>April 1, 2023</a:t>
            </a:r>
          </a:p>
        </p:txBody>
      </p:sp>
    </p:spTree>
    <p:extLst>
      <p:ext uri="{BB962C8B-B14F-4D97-AF65-F5344CB8AC3E}">
        <p14:creationId xmlns:p14="http://schemas.microsoft.com/office/powerpoint/2010/main" val="2845730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7B722-A101-49BE-9AE1-5E89C77317D6}"/>
              </a:ext>
            </a:extLst>
          </p:cNvPr>
          <p:cNvSpPr>
            <a:spLocks noGrp="1"/>
          </p:cNvSpPr>
          <p:nvPr>
            <p:ph type="title"/>
          </p:nvPr>
        </p:nvSpPr>
        <p:spPr>
          <a:xfrm>
            <a:off x="913149" y="320132"/>
            <a:ext cx="10364451" cy="1144209"/>
          </a:xfrm>
        </p:spPr>
        <p:txBody>
          <a:bodyPr/>
          <a:lstStyle/>
          <a:p>
            <a:r>
              <a:rPr lang="en-US" b="1" dirty="0"/>
              <a:t>Lake Level 91% to 84%</a:t>
            </a:r>
            <a:br>
              <a:rPr lang="en-US" b="1" dirty="0"/>
            </a:br>
            <a:r>
              <a:rPr lang="en-US" sz="2800" b="1" dirty="0"/>
              <a:t>794’ </a:t>
            </a:r>
            <a:r>
              <a:rPr lang="en-US" sz="2800" b="1" cap="none" dirty="0"/>
              <a:t>to</a:t>
            </a:r>
            <a:r>
              <a:rPr lang="en-US" sz="2800" b="1" dirty="0"/>
              <a:t> 788’</a:t>
            </a:r>
            <a:endParaRPr lang="en-US" b="1" dirty="0"/>
          </a:p>
        </p:txBody>
      </p:sp>
      <p:sp>
        <p:nvSpPr>
          <p:cNvPr id="3" name="Content Placeholder 2">
            <a:extLst>
              <a:ext uri="{FF2B5EF4-FFF2-40B4-BE49-F238E27FC236}">
                <a16:creationId xmlns:a16="http://schemas.microsoft.com/office/drawing/2014/main" id="{24850D99-CB0D-4217-8617-0C11D9BD76A6}"/>
              </a:ext>
            </a:extLst>
          </p:cNvPr>
          <p:cNvSpPr>
            <a:spLocks noGrp="1"/>
          </p:cNvSpPr>
          <p:nvPr>
            <p:ph sz="quarter" idx="13"/>
          </p:nvPr>
        </p:nvSpPr>
        <p:spPr>
          <a:xfrm>
            <a:off x="456261" y="2298152"/>
            <a:ext cx="11278226" cy="4019421"/>
          </a:xfrm>
        </p:spPr>
        <p:txBody>
          <a:bodyPr/>
          <a:lstStyle/>
          <a:p>
            <a:pPr marL="0" indent="0">
              <a:buNone/>
            </a:pPr>
            <a:endParaRPr lang="en-US" dirty="0"/>
          </a:p>
        </p:txBody>
      </p:sp>
      <p:sp>
        <p:nvSpPr>
          <p:cNvPr id="4" name="Rectangle 3">
            <a:extLst>
              <a:ext uri="{FF2B5EF4-FFF2-40B4-BE49-F238E27FC236}">
                <a16:creationId xmlns:a16="http://schemas.microsoft.com/office/drawing/2014/main" id="{94E74375-CA3A-4E82-8DCD-99AABD06BC5D}"/>
              </a:ext>
            </a:extLst>
          </p:cNvPr>
          <p:cNvSpPr>
            <a:spLocks noChangeArrowheads="1"/>
          </p:cNvSpPr>
          <p:nvPr/>
        </p:nvSpPr>
        <p:spPr bwMode="auto">
          <a:xfrm>
            <a:off x="3981991" y="2841134"/>
            <a:ext cx="1667679" cy="731357"/>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C84C3B78-DBE2-4D82-9CD0-2792BF9D375C}"/>
              </a:ext>
            </a:extLst>
          </p:cNvPr>
          <p:cNvSpPr>
            <a:spLocks noChangeArrowheads="1"/>
          </p:cNvSpPr>
          <p:nvPr/>
        </p:nvSpPr>
        <p:spPr bwMode="auto">
          <a:xfrm>
            <a:off x="5956924" y="2823975"/>
            <a:ext cx="1667679" cy="748516"/>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DEB063C7-DC67-438A-A253-3EF7810AF12A}"/>
              </a:ext>
            </a:extLst>
          </p:cNvPr>
          <p:cNvSpPr>
            <a:spLocks noChangeArrowheads="1"/>
          </p:cNvSpPr>
          <p:nvPr/>
        </p:nvSpPr>
        <p:spPr bwMode="auto">
          <a:xfrm>
            <a:off x="2815628" y="2892129"/>
            <a:ext cx="853206" cy="1463138"/>
          </a:xfrm>
          <a:prstGeom prst="rect">
            <a:avLst/>
          </a:prstGeom>
          <a:solidFill>
            <a:srgbClr val="4774C5"/>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A54628A5-14E6-4104-A12E-A97B1BAECB3B}"/>
              </a:ext>
            </a:extLst>
          </p:cNvPr>
          <p:cNvSpPr>
            <a:spLocks noChangeArrowheads="1"/>
          </p:cNvSpPr>
          <p:nvPr/>
        </p:nvSpPr>
        <p:spPr bwMode="auto">
          <a:xfrm rot="16200000">
            <a:off x="8335617" y="2389972"/>
            <a:ext cx="766762" cy="1574281"/>
          </a:xfrm>
          <a:prstGeom prst="rect">
            <a:avLst/>
          </a:prstGeom>
          <a:solidFill>
            <a:srgbClr val="4472C4"/>
          </a:solidFill>
          <a:ln w="12700">
            <a:solidFill>
              <a:srgbClr val="1F3763"/>
            </a:solidFill>
            <a:miter lim="800000"/>
            <a:headEnd/>
            <a:tailEnd/>
          </a:ln>
        </p:spPr>
        <p:txBody>
          <a:bodyPr vert="vert"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E5FBFDCF-E751-41A7-A12A-460FA3C457DA}"/>
              </a:ext>
            </a:extLst>
          </p:cNvPr>
          <p:cNvSpPr>
            <a:spLocks noChangeArrowheads="1"/>
          </p:cNvSpPr>
          <p:nvPr/>
        </p:nvSpPr>
        <p:spPr bwMode="auto">
          <a:xfrm>
            <a:off x="3981991" y="4410802"/>
            <a:ext cx="1667679" cy="800221"/>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145DBA3A-2539-4765-A07C-E71833FAF950}"/>
              </a:ext>
            </a:extLst>
          </p:cNvPr>
          <p:cNvSpPr>
            <a:spLocks noChangeArrowheads="1"/>
          </p:cNvSpPr>
          <p:nvPr/>
        </p:nvSpPr>
        <p:spPr bwMode="auto">
          <a:xfrm>
            <a:off x="6045637" y="4410802"/>
            <a:ext cx="1667679" cy="800221"/>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sp>
        <p:nvSpPr>
          <p:cNvPr id="10" name="Rectangle 7">
            <a:extLst>
              <a:ext uri="{FF2B5EF4-FFF2-40B4-BE49-F238E27FC236}">
                <a16:creationId xmlns:a16="http://schemas.microsoft.com/office/drawing/2014/main" id="{C7C65A33-B1EA-457F-A1C0-959A5CF27805}"/>
              </a:ext>
            </a:extLst>
          </p:cNvPr>
          <p:cNvSpPr>
            <a:spLocks noChangeArrowheads="1"/>
          </p:cNvSpPr>
          <p:nvPr/>
        </p:nvSpPr>
        <p:spPr bwMode="auto">
          <a:xfrm>
            <a:off x="1358220" y="1898043"/>
            <a:ext cx="3156633"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 – A – B – C</a:t>
            </a:r>
            <a:r>
              <a:rPr lang="en-US" altLang="en-US"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altLang="en-US"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 - D</a:t>
            </a:r>
            <a:endParaRPr kumimoji="0" lang="en-US" altLang="en-US" sz="2800" b="0" i="0" u="none" strike="noStrike" cap="none" normalizeH="0" baseline="0" dirty="0">
              <a:ln>
                <a:noFill/>
              </a:ln>
              <a:solidFill>
                <a:srgbClr val="0070C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14">
            <a:extLst>
              <a:ext uri="{FF2B5EF4-FFF2-40B4-BE49-F238E27FC236}">
                <a16:creationId xmlns:a16="http://schemas.microsoft.com/office/drawing/2014/main" id="{F81F71C1-3985-40C0-A6A4-F49A2BD8A066}"/>
              </a:ext>
            </a:extLst>
          </p:cNvPr>
          <p:cNvSpPr>
            <a:spLocks noChangeArrowheads="1"/>
          </p:cNvSpPr>
          <p:nvPr/>
        </p:nvSpPr>
        <p:spPr bwMode="auto">
          <a:xfrm>
            <a:off x="183268" y="4931216"/>
            <a:ext cx="6638377"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3200" b="0" i="0" u="none" strike="noStrike" cap="none" normalizeH="0" baseline="0" dirty="0">
                <a:ln>
                  <a:noFill/>
                </a:ln>
                <a:solidFill>
                  <a:schemeClr val="tx1"/>
                </a:solidFill>
                <a:effectLst/>
                <a:latin typeface="Arial" panose="020B0604020202020204" pitchFamily="34" charset="0"/>
              </a:rPr>
            </a:br>
            <a:endParaRPr kumimoji="0" lang="en-US" altLang="en-US" sz="3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Turkey Cove </a:t>
            </a: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20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Upper Parking Lot</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13EF277B-BB72-4614-BE60-8112977D0352}"/>
              </a:ext>
            </a:extLst>
          </p:cNvPr>
          <p:cNvSpPr/>
          <p:nvPr/>
        </p:nvSpPr>
        <p:spPr>
          <a:xfrm>
            <a:off x="3062352" y="4447566"/>
            <a:ext cx="359757" cy="157972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7049531-4F9E-497D-AD7C-FB0BF3AF3B72}"/>
              </a:ext>
            </a:extLst>
          </p:cNvPr>
          <p:cNvSpPr/>
          <p:nvPr/>
        </p:nvSpPr>
        <p:spPr>
          <a:xfrm>
            <a:off x="11079844" y="5884389"/>
            <a:ext cx="1112156"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July/August</a:t>
            </a:r>
          </a:p>
        </p:txBody>
      </p:sp>
      <p:sp>
        <p:nvSpPr>
          <p:cNvPr id="13" name="TextBox 12">
            <a:extLst>
              <a:ext uri="{FF2B5EF4-FFF2-40B4-BE49-F238E27FC236}">
                <a16:creationId xmlns:a16="http://schemas.microsoft.com/office/drawing/2014/main" id="{CC6007B3-AB75-4A87-8572-469E68D485BF}"/>
              </a:ext>
            </a:extLst>
          </p:cNvPr>
          <p:cNvSpPr txBox="1"/>
          <p:nvPr/>
        </p:nvSpPr>
        <p:spPr>
          <a:xfrm>
            <a:off x="5722044" y="5805445"/>
            <a:ext cx="4971104" cy="369332"/>
          </a:xfrm>
          <a:prstGeom prst="rect">
            <a:avLst/>
          </a:prstGeom>
          <a:noFill/>
        </p:spPr>
        <p:txBody>
          <a:bodyPr wrap="none" rtlCol="0">
            <a:spAutoFit/>
          </a:bodyPr>
          <a:lstStyle/>
          <a:p>
            <a:r>
              <a:rPr lang="en-US" b="1" dirty="0">
                <a:solidFill>
                  <a:srgbClr val="0070C0"/>
                </a:solidFill>
              </a:rPr>
              <a:t>Caution: Parking lot is submerged. Will be marked</a:t>
            </a:r>
          </a:p>
        </p:txBody>
      </p:sp>
    </p:spTree>
    <p:extLst>
      <p:ext uri="{BB962C8B-B14F-4D97-AF65-F5344CB8AC3E}">
        <p14:creationId xmlns:p14="http://schemas.microsoft.com/office/powerpoint/2010/main" val="832672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7B722-A101-49BE-9AE1-5E89C77317D6}"/>
              </a:ext>
            </a:extLst>
          </p:cNvPr>
          <p:cNvSpPr>
            <a:spLocks noGrp="1"/>
          </p:cNvSpPr>
          <p:nvPr>
            <p:ph type="title"/>
          </p:nvPr>
        </p:nvSpPr>
        <p:spPr>
          <a:xfrm>
            <a:off x="913149" y="320132"/>
            <a:ext cx="10364451" cy="1144209"/>
          </a:xfrm>
        </p:spPr>
        <p:txBody>
          <a:bodyPr/>
          <a:lstStyle/>
          <a:p>
            <a:r>
              <a:rPr lang="en-US" b="1" dirty="0"/>
              <a:t>Lake Level 83% to 71%</a:t>
            </a:r>
            <a:br>
              <a:rPr lang="en-US" b="1" dirty="0"/>
            </a:br>
            <a:r>
              <a:rPr lang="en-US" sz="2800" b="1" dirty="0"/>
              <a:t>788’ </a:t>
            </a:r>
            <a:r>
              <a:rPr lang="en-US" sz="2800" b="1" cap="none" dirty="0"/>
              <a:t>to</a:t>
            </a:r>
            <a:r>
              <a:rPr lang="en-US" sz="2800" b="1" dirty="0"/>
              <a:t> 779’</a:t>
            </a:r>
            <a:endParaRPr lang="en-US" b="1" dirty="0"/>
          </a:p>
        </p:txBody>
      </p:sp>
      <p:sp>
        <p:nvSpPr>
          <p:cNvPr id="4" name="Rectangle 3">
            <a:extLst>
              <a:ext uri="{FF2B5EF4-FFF2-40B4-BE49-F238E27FC236}">
                <a16:creationId xmlns:a16="http://schemas.microsoft.com/office/drawing/2014/main" id="{94E74375-CA3A-4E82-8DCD-99AABD06BC5D}"/>
              </a:ext>
            </a:extLst>
          </p:cNvPr>
          <p:cNvSpPr>
            <a:spLocks noChangeArrowheads="1"/>
          </p:cNvSpPr>
          <p:nvPr/>
        </p:nvSpPr>
        <p:spPr bwMode="auto">
          <a:xfrm>
            <a:off x="2926434" y="2834562"/>
            <a:ext cx="1667679" cy="731357"/>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C84C3B78-DBE2-4D82-9CD0-2792BF9D375C}"/>
              </a:ext>
            </a:extLst>
          </p:cNvPr>
          <p:cNvSpPr>
            <a:spLocks noChangeArrowheads="1"/>
          </p:cNvSpPr>
          <p:nvPr/>
        </p:nvSpPr>
        <p:spPr bwMode="auto">
          <a:xfrm>
            <a:off x="4792609" y="2828925"/>
            <a:ext cx="1667679" cy="748516"/>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DEB063C7-DC67-438A-A253-3EF7810AF12A}"/>
              </a:ext>
            </a:extLst>
          </p:cNvPr>
          <p:cNvSpPr>
            <a:spLocks noChangeArrowheads="1"/>
          </p:cNvSpPr>
          <p:nvPr/>
        </p:nvSpPr>
        <p:spPr bwMode="auto">
          <a:xfrm>
            <a:off x="1783046" y="2828925"/>
            <a:ext cx="766762" cy="1463138"/>
          </a:xfrm>
          <a:prstGeom prst="rect">
            <a:avLst/>
          </a:prstGeom>
          <a:solidFill>
            <a:srgbClr val="4774C5"/>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A54628A5-14E6-4104-A12E-A97B1BAECB3B}"/>
              </a:ext>
            </a:extLst>
          </p:cNvPr>
          <p:cNvSpPr>
            <a:spLocks noChangeArrowheads="1"/>
          </p:cNvSpPr>
          <p:nvPr/>
        </p:nvSpPr>
        <p:spPr bwMode="auto">
          <a:xfrm rot="1845740">
            <a:off x="7782549" y="4911308"/>
            <a:ext cx="854747" cy="1384324"/>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E5FBFDCF-E751-41A7-A12A-460FA3C457DA}"/>
              </a:ext>
            </a:extLst>
          </p:cNvPr>
          <p:cNvSpPr>
            <a:spLocks noChangeArrowheads="1"/>
          </p:cNvSpPr>
          <p:nvPr/>
        </p:nvSpPr>
        <p:spPr bwMode="auto">
          <a:xfrm rot="1867469">
            <a:off x="8583500" y="3442091"/>
            <a:ext cx="888361" cy="1548822"/>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145DBA3A-2539-4765-A07C-E71833FAF950}"/>
              </a:ext>
            </a:extLst>
          </p:cNvPr>
          <p:cNvSpPr>
            <a:spLocks noChangeArrowheads="1"/>
          </p:cNvSpPr>
          <p:nvPr/>
        </p:nvSpPr>
        <p:spPr bwMode="auto">
          <a:xfrm rot="1849933">
            <a:off x="9455213" y="2022093"/>
            <a:ext cx="907891" cy="1536956"/>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sp>
        <p:nvSpPr>
          <p:cNvPr id="10" name="Rectangle 7">
            <a:extLst>
              <a:ext uri="{FF2B5EF4-FFF2-40B4-BE49-F238E27FC236}">
                <a16:creationId xmlns:a16="http://schemas.microsoft.com/office/drawing/2014/main" id="{C7C65A33-B1EA-457F-A1C0-959A5CF27805}"/>
              </a:ext>
            </a:extLst>
          </p:cNvPr>
          <p:cNvSpPr>
            <a:spLocks noChangeArrowheads="1"/>
          </p:cNvSpPr>
          <p:nvPr/>
        </p:nvSpPr>
        <p:spPr bwMode="auto">
          <a:xfrm>
            <a:off x="1358220" y="1898043"/>
            <a:ext cx="686438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 - A – B</a:t>
            </a:r>
            <a:r>
              <a:rPr kumimoji="0" lang="en-US" altLang="en-US" sz="2800" b="0"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altLang="en-US"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C</a:t>
            </a:r>
            <a:r>
              <a:rPr lang="en-US" altLang="en-US"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 </a:t>
            </a:r>
            <a:r>
              <a:rPr kumimoji="0" lang="en-US" altLang="en-US" sz="28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 - D</a:t>
            </a:r>
            <a:endParaRPr kumimoji="0" lang="en-US" altLang="en-US" sz="2800" b="0" i="0" u="none" strike="noStrike" cap="none" normalizeH="0" baseline="0" dirty="0">
              <a:ln>
                <a:noFill/>
              </a:ln>
              <a:solidFill>
                <a:srgbClr val="0070C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14">
            <a:extLst>
              <a:ext uri="{FF2B5EF4-FFF2-40B4-BE49-F238E27FC236}">
                <a16:creationId xmlns:a16="http://schemas.microsoft.com/office/drawing/2014/main" id="{F81F71C1-3985-40C0-A6A4-F49A2BD8A066}"/>
              </a:ext>
            </a:extLst>
          </p:cNvPr>
          <p:cNvSpPr>
            <a:spLocks noChangeArrowheads="1"/>
          </p:cNvSpPr>
          <p:nvPr/>
        </p:nvSpPr>
        <p:spPr bwMode="auto">
          <a:xfrm>
            <a:off x="0" y="4703564"/>
            <a:ext cx="8338827"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3200" b="0" i="0" u="none" strike="noStrike" cap="none" normalizeH="0" baseline="0" dirty="0">
                <a:ln>
                  <a:noFill/>
                </a:ln>
                <a:solidFill>
                  <a:schemeClr val="tx1"/>
                </a:solidFill>
                <a:effectLst/>
                <a:latin typeface="Arial" panose="020B0604020202020204" pitchFamily="34" charset="0"/>
              </a:rPr>
            </a:br>
            <a:endParaRPr kumimoji="0" lang="en-US" altLang="en-US" sz="3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Turkey Cove </a:t>
            </a: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20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Upper Parking Lot</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pic>
        <p:nvPicPr>
          <p:cNvPr id="12" name="Content Placeholder 12">
            <a:extLst>
              <a:ext uri="{FF2B5EF4-FFF2-40B4-BE49-F238E27FC236}">
                <a16:creationId xmlns:a16="http://schemas.microsoft.com/office/drawing/2014/main" id="{87611D74-2D0A-4521-8225-2D589368288C}"/>
              </a:ext>
            </a:extLst>
          </p:cNvPr>
          <p:cNvPicPr>
            <a:picLocks noGrp="1" noChangeAspect="1"/>
          </p:cNvPicPr>
          <p:nvPr>
            <p:ph sz="quarter" idx="13"/>
          </p:nvPr>
        </p:nvPicPr>
        <p:blipFill>
          <a:blip r:embed="rId3"/>
          <a:stretch>
            <a:fillRect/>
          </a:stretch>
        </p:blipFill>
        <p:spPr>
          <a:xfrm rot="19177311">
            <a:off x="2360814" y="4354912"/>
            <a:ext cx="377985" cy="1597290"/>
          </a:xfrm>
          <a:prstGeom prst="rect">
            <a:avLst/>
          </a:prstGeom>
        </p:spPr>
      </p:pic>
      <p:sp>
        <p:nvSpPr>
          <p:cNvPr id="3" name="Oval 2">
            <a:extLst>
              <a:ext uri="{FF2B5EF4-FFF2-40B4-BE49-F238E27FC236}">
                <a16:creationId xmlns:a16="http://schemas.microsoft.com/office/drawing/2014/main" id="{D27D8FAB-38BC-48F8-BC47-DA7AFCE5639A}"/>
              </a:ext>
            </a:extLst>
          </p:cNvPr>
          <p:cNvSpPr/>
          <p:nvPr/>
        </p:nvSpPr>
        <p:spPr>
          <a:xfrm>
            <a:off x="10820399" y="5564698"/>
            <a:ext cx="1371601" cy="114420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August - October</a:t>
            </a:r>
          </a:p>
        </p:txBody>
      </p:sp>
    </p:spTree>
    <p:extLst>
      <p:ext uri="{BB962C8B-B14F-4D97-AF65-F5344CB8AC3E}">
        <p14:creationId xmlns:p14="http://schemas.microsoft.com/office/powerpoint/2010/main" val="4053919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7B722-A101-49BE-9AE1-5E89C77317D6}"/>
              </a:ext>
            </a:extLst>
          </p:cNvPr>
          <p:cNvSpPr>
            <a:spLocks noGrp="1"/>
          </p:cNvSpPr>
          <p:nvPr>
            <p:ph type="title"/>
          </p:nvPr>
        </p:nvSpPr>
        <p:spPr>
          <a:xfrm>
            <a:off x="913149" y="320132"/>
            <a:ext cx="10364451" cy="1144209"/>
          </a:xfrm>
        </p:spPr>
        <p:txBody>
          <a:bodyPr/>
          <a:lstStyle/>
          <a:p>
            <a:r>
              <a:rPr lang="en-US" b="1" dirty="0"/>
              <a:t>Lake Level 70% to 60%</a:t>
            </a:r>
            <a:br>
              <a:rPr lang="en-US" b="1" dirty="0"/>
            </a:br>
            <a:r>
              <a:rPr lang="en-US" sz="2800" b="1" dirty="0"/>
              <a:t>778’ </a:t>
            </a:r>
            <a:r>
              <a:rPr lang="en-US" sz="2800" b="1" cap="none" dirty="0"/>
              <a:t>to</a:t>
            </a:r>
            <a:r>
              <a:rPr lang="en-US" sz="2800" b="1" dirty="0"/>
              <a:t> 769’</a:t>
            </a:r>
          </a:p>
        </p:txBody>
      </p:sp>
      <p:pic>
        <p:nvPicPr>
          <p:cNvPr id="13" name="Content Placeholder 12">
            <a:extLst>
              <a:ext uri="{FF2B5EF4-FFF2-40B4-BE49-F238E27FC236}">
                <a16:creationId xmlns:a16="http://schemas.microsoft.com/office/drawing/2014/main" id="{AA90D4C1-4967-4452-8F71-E66D7C28DFF4}"/>
              </a:ext>
            </a:extLst>
          </p:cNvPr>
          <p:cNvPicPr>
            <a:picLocks noGrp="1" noChangeAspect="1"/>
          </p:cNvPicPr>
          <p:nvPr>
            <p:ph sz="quarter" idx="13"/>
          </p:nvPr>
        </p:nvPicPr>
        <p:blipFill>
          <a:blip r:embed="rId3"/>
          <a:stretch>
            <a:fillRect/>
          </a:stretch>
        </p:blipFill>
        <p:spPr>
          <a:xfrm rot="19177311">
            <a:off x="2737441" y="4420238"/>
            <a:ext cx="377985" cy="1167498"/>
          </a:xfrm>
          <a:prstGeom prst="rect">
            <a:avLst/>
          </a:prstGeom>
        </p:spPr>
      </p:pic>
      <p:sp>
        <p:nvSpPr>
          <p:cNvPr id="4" name="Rectangle 3">
            <a:extLst>
              <a:ext uri="{FF2B5EF4-FFF2-40B4-BE49-F238E27FC236}">
                <a16:creationId xmlns:a16="http://schemas.microsoft.com/office/drawing/2014/main" id="{94E74375-CA3A-4E82-8DCD-99AABD06BC5D}"/>
              </a:ext>
            </a:extLst>
          </p:cNvPr>
          <p:cNvSpPr>
            <a:spLocks noChangeArrowheads="1"/>
          </p:cNvSpPr>
          <p:nvPr/>
        </p:nvSpPr>
        <p:spPr bwMode="auto">
          <a:xfrm>
            <a:off x="2926434" y="2834562"/>
            <a:ext cx="1667679" cy="731357"/>
          </a:xfrm>
          <a:prstGeom prst="rect">
            <a:avLst/>
          </a:prstGeom>
          <a:solidFill>
            <a:srgbClr val="4774C5"/>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C84C3B78-DBE2-4D82-9CD0-2792BF9D375C}"/>
              </a:ext>
            </a:extLst>
          </p:cNvPr>
          <p:cNvSpPr>
            <a:spLocks noChangeArrowheads="1"/>
          </p:cNvSpPr>
          <p:nvPr/>
        </p:nvSpPr>
        <p:spPr bwMode="auto">
          <a:xfrm>
            <a:off x="4792609" y="2828925"/>
            <a:ext cx="1667679" cy="748516"/>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DEB063C7-DC67-438A-A253-3EF7810AF12A}"/>
              </a:ext>
            </a:extLst>
          </p:cNvPr>
          <p:cNvSpPr>
            <a:spLocks noChangeArrowheads="1"/>
          </p:cNvSpPr>
          <p:nvPr/>
        </p:nvSpPr>
        <p:spPr bwMode="auto">
          <a:xfrm>
            <a:off x="1889372" y="2874003"/>
            <a:ext cx="766762" cy="1463138"/>
          </a:xfrm>
          <a:prstGeom prst="rect">
            <a:avLst/>
          </a:prstGeom>
          <a:solidFill>
            <a:srgbClr val="4774C5"/>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A54628A5-14E6-4104-A12E-A97B1BAECB3B}"/>
              </a:ext>
            </a:extLst>
          </p:cNvPr>
          <p:cNvSpPr>
            <a:spLocks noChangeArrowheads="1"/>
          </p:cNvSpPr>
          <p:nvPr/>
        </p:nvSpPr>
        <p:spPr bwMode="auto">
          <a:xfrm rot="1927622">
            <a:off x="8147048" y="3445044"/>
            <a:ext cx="908154" cy="1519562"/>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E5FBFDCF-E751-41A7-A12A-460FA3C457DA}"/>
              </a:ext>
            </a:extLst>
          </p:cNvPr>
          <p:cNvSpPr>
            <a:spLocks noChangeArrowheads="1"/>
          </p:cNvSpPr>
          <p:nvPr/>
        </p:nvSpPr>
        <p:spPr bwMode="auto">
          <a:xfrm>
            <a:off x="9229357" y="5393576"/>
            <a:ext cx="1626782" cy="774411"/>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145DBA3A-2539-4765-A07C-E71833FAF950}"/>
              </a:ext>
            </a:extLst>
          </p:cNvPr>
          <p:cNvSpPr>
            <a:spLocks noChangeArrowheads="1"/>
          </p:cNvSpPr>
          <p:nvPr/>
        </p:nvSpPr>
        <p:spPr bwMode="auto">
          <a:xfrm rot="1849933">
            <a:off x="9047932" y="1979231"/>
            <a:ext cx="907891" cy="1536956"/>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sp>
        <p:nvSpPr>
          <p:cNvPr id="10" name="Rectangle 7">
            <a:extLst>
              <a:ext uri="{FF2B5EF4-FFF2-40B4-BE49-F238E27FC236}">
                <a16:creationId xmlns:a16="http://schemas.microsoft.com/office/drawing/2014/main" id="{C7C65A33-B1EA-457F-A1C0-959A5CF27805}"/>
              </a:ext>
            </a:extLst>
          </p:cNvPr>
          <p:cNvSpPr>
            <a:spLocks noChangeArrowheads="1"/>
          </p:cNvSpPr>
          <p:nvPr/>
        </p:nvSpPr>
        <p:spPr bwMode="auto">
          <a:xfrm>
            <a:off x="1358220" y="1898043"/>
            <a:ext cx="6415539"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 – A – B</a:t>
            </a:r>
            <a:r>
              <a:rPr kumimoji="0" lang="en-US" altLang="en-US" sz="2800" b="0"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 - D</a:t>
            </a:r>
            <a:endParaRPr kumimoji="0" lang="en-US" altLang="en-US" sz="2800" b="0" i="0" u="none" strike="noStrike" cap="none" normalizeH="0" baseline="0" dirty="0">
              <a:ln>
                <a:noFill/>
              </a:ln>
              <a:solidFill>
                <a:srgbClr val="0070C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14">
            <a:extLst>
              <a:ext uri="{FF2B5EF4-FFF2-40B4-BE49-F238E27FC236}">
                <a16:creationId xmlns:a16="http://schemas.microsoft.com/office/drawing/2014/main" id="{F81F71C1-3985-40C0-A6A4-F49A2BD8A066}"/>
              </a:ext>
            </a:extLst>
          </p:cNvPr>
          <p:cNvSpPr>
            <a:spLocks noChangeArrowheads="1"/>
          </p:cNvSpPr>
          <p:nvPr/>
        </p:nvSpPr>
        <p:spPr bwMode="auto">
          <a:xfrm>
            <a:off x="278340" y="4599445"/>
            <a:ext cx="6638377"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3200" b="0" i="0" u="none" strike="noStrike" cap="none" normalizeH="0" baseline="0" dirty="0">
                <a:ln>
                  <a:noFill/>
                </a:ln>
                <a:solidFill>
                  <a:schemeClr val="tx1"/>
                </a:solidFill>
                <a:effectLst/>
                <a:latin typeface="Arial" panose="020B0604020202020204" pitchFamily="34" charset="0"/>
              </a:rPr>
            </a:br>
            <a:endParaRPr kumimoji="0" lang="en-US" altLang="en-US" sz="3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Turkey Cove </a:t>
            </a: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20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Upper Parking Lot</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0FE4A1CC-5A7C-44FC-B84A-E3B9837CE063}"/>
              </a:ext>
            </a:extLst>
          </p:cNvPr>
          <p:cNvSpPr txBox="1"/>
          <p:nvPr/>
        </p:nvSpPr>
        <p:spPr>
          <a:xfrm>
            <a:off x="9686560" y="4337141"/>
            <a:ext cx="356188" cy="523220"/>
          </a:xfrm>
          <a:prstGeom prst="rect">
            <a:avLst/>
          </a:prstGeom>
          <a:noFill/>
        </p:spPr>
        <p:txBody>
          <a:bodyPr wrap="none" rtlCol="0">
            <a:spAutoFit/>
          </a:bodyPr>
          <a:lstStyle/>
          <a:p>
            <a:r>
              <a:rPr lang="en-US" sz="2800" b="1" dirty="0">
                <a:solidFill>
                  <a:srgbClr val="0070C0"/>
                </a:solidFill>
              </a:rPr>
              <a:t>E</a:t>
            </a:r>
          </a:p>
        </p:txBody>
      </p:sp>
      <p:sp>
        <p:nvSpPr>
          <p:cNvPr id="14" name="Oval 13">
            <a:extLst>
              <a:ext uri="{FF2B5EF4-FFF2-40B4-BE49-F238E27FC236}">
                <a16:creationId xmlns:a16="http://schemas.microsoft.com/office/drawing/2014/main" id="{F0AF17F6-44C2-4E86-8428-4394E9D7873B}"/>
              </a:ext>
            </a:extLst>
          </p:cNvPr>
          <p:cNvSpPr/>
          <p:nvPr/>
        </p:nvSpPr>
        <p:spPr>
          <a:xfrm>
            <a:off x="11079844" y="5884389"/>
            <a:ext cx="1112156"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Nov</a:t>
            </a:r>
          </a:p>
        </p:txBody>
      </p:sp>
    </p:spTree>
    <p:extLst>
      <p:ext uri="{BB962C8B-B14F-4D97-AF65-F5344CB8AC3E}">
        <p14:creationId xmlns:p14="http://schemas.microsoft.com/office/powerpoint/2010/main" val="2953745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7B722-A101-49BE-9AE1-5E89C77317D6}"/>
              </a:ext>
            </a:extLst>
          </p:cNvPr>
          <p:cNvSpPr>
            <a:spLocks noGrp="1"/>
          </p:cNvSpPr>
          <p:nvPr>
            <p:ph type="title"/>
          </p:nvPr>
        </p:nvSpPr>
        <p:spPr>
          <a:xfrm>
            <a:off x="913149" y="320132"/>
            <a:ext cx="10364451" cy="1144209"/>
          </a:xfrm>
        </p:spPr>
        <p:txBody>
          <a:bodyPr/>
          <a:lstStyle/>
          <a:p>
            <a:r>
              <a:rPr lang="en-US" b="1" dirty="0"/>
              <a:t>Lake Level 60% to 40%</a:t>
            </a:r>
            <a:br>
              <a:rPr lang="en-US" b="1" dirty="0"/>
            </a:br>
            <a:r>
              <a:rPr lang="en-US" sz="2800" b="1" dirty="0"/>
              <a:t>769’ </a:t>
            </a:r>
            <a:r>
              <a:rPr lang="en-US" sz="2800" b="1" cap="none" dirty="0"/>
              <a:t>to</a:t>
            </a:r>
            <a:r>
              <a:rPr lang="en-US" sz="2800" b="1" dirty="0"/>
              <a:t> 750’</a:t>
            </a:r>
          </a:p>
        </p:txBody>
      </p:sp>
      <p:pic>
        <p:nvPicPr>
          <p:cNvPr id="13" name="Content Placeholder 12">
            <a:extLst>
              <a:ext uri="{FF2B5EF4-FFF2-40B4-BE49-F238E27FC236}">
                <a16:creationId xmlns:a16="http://schemas.microsoft.com/office/drawing/2014/main" id="{AA90D4C1-4967-4452-8F71-E66D7C28DFF4}"/>
              </a:ext>
            </a:extLst>
          </p:cNvPr>
          <p:cNvPicPr>
            <a:picLocks noGrp="1" noChangeAspect="1"/>
          </p:cNvPicPr>
          <p:nvPr>
            <p:ph sz="quarter" idx="13"/>
          </p:nvPr>
        </p:nvPicPr>
        <p:blipFill>
          <a:blip r:embed="rId3"/>
          <a:stretch>
            <a:fillRect/>
          </a:stretch>
        </p:blipFill>
        <p:spPr>
          <a:xfrm rot="19177311">
            <a:off x="2737441" y="4420238"/>
            <a:ext cx="377985" cy="1167498"/>
          </a:xfrm>
          <a:prstGeom prst="rect">
            <a:avLst/>
          </a:prstGeom>
        </p:spPr>
      </p:pic>
      <p:sp>
        <p:nvSpPr>
          <p:cNvPr id="4" name="Rectangle 3">
            <a:extLst>
              <a:ext uri="{FF2B5EF4-FFF2-40B4-BE49-F238E27FC236}">
                <a16:creationId xmlns:a16="http://schemas.microsoft.com/office/drawing/2014/main" id="{94E74375-CA3A-4E82-8DCD-99AABD06BC5D}"/>
              </a:ext>
            </a:extLst>
          </p:cNvPr>
          <p:cNvSpPr>
            <a:spLocks noChangeArrowheads="1"/>
          </p:cNvSpPr>
          <p:nvPr/>
        </p:nvSpPr>
        <p:spPr bwMode="auto">
          <a:xfrm>
            <a:off x="2926434" y="2834562"/>
            <a:ext cx="1667679" cy="731357"/>
          </a:xfrm>
          <a:prstGeom prst="rect">
            <a:avLst/>
          </a:prstGeom>
          <a:solidFill>
            <a:srgbClr val="4774C5"/>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C84C3B78-DBE2-4D82-9CD0-2792BF9D375C}"/>
              </a:ext>
            </a:extLst>
          </p:cNvPr>
          <p:cNvSpPr>
            <a:spLocks noChangeArrowheads="1"/>
          </p:cNvSpPr>
          <p:nvPr/>
        </p:nvSpPr>
        <p:spPr bwMode="auto">
          <a:xfrm>
            <a:off x="4792609" y="2828925"/>
            <a:ext cx="1667679" cy="748516"/>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DEB063C7-DC67-438A-A253-3EF7810AF12A}"/>
              </a:ext>
            </a:extLst>
          </p:cNvPr>
          <p:cNvSpPr>
            <a:spLocks noChangeArrowheads="1"/>
          </p:cNvSpPr>
          <p:nvPr/>
        </p:nvSpPr>
        <p:spPr bwMode="auto">
          <a:xfrm>
            <a:off x="1889372" y="2874003"/>
            <a:ext cx="766762" cy="1463138"/>
          </a:xfrm>
          <a:prstGeom prst="rect">
            <a:avLst/>
          </a:prstGeom>
          <a:solidFill>
            <a:srgbClr val="4774C5"/>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A54628A5-14E6-4104-A12E-A97B1BAECB3B}"/>
              </a:ext>
            </a:extLst>
          </p:cNvPr>
          <p:cNvSpPr>
            <a:spLocks noChangeArrowheads="1"/>
          </p:cNvSpPr>
          <p:nvPr/>
        </p:nvSpPr>
        <p:spPr bwMode="auto">
          <a:xfrm rot="1927622">
            <a:off x="7418930" y="2440459"/>
            <a:ext cx="908154" cy="1519562"/>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E5FBFDCF-E751-41A7-A12A-460FA3C457DA}"/>
              </a:ext>
            </a:extLst>
          </p:cNvPr>
          <p:cNvSpPr>
            <a:spLocks noChangeArrowheads="1"/>
          </p:cNvSpPr>
          <p:nvPr/>
        </p:nvSpPr>
        <p:spPr bwMode="auto">
          <a:xfrm>
            <a:off x="9229357" y="5393576"/>
            <a:ext cx="1626782" cy="774411"/>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145DBA3A-2539-4765-A07C-E71833FAF950}"/>
              </a:ext>
            </a:extLst>
          </p:cNvPr>
          <p:cNvSpPr>
            <a:spLocks noChangeArrowheads="1"/>
          </p:cNvSpPr>
          <p:nvPr/>
        </p:nvSpPr>
        <p:spPr bwMode="auto">
          <a:xfrm rot="1849933">
            <a:off x="9085621" y="2644910"/>
            <a:ext cx="907891" cy="1536956"/>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sp>
        <p:nvSpPr>
          <p:cNvPr id="10" name="Rectangle 7">
            <a:extLst>
              <a:ext uri="{FF2B5EF4-FFF2-40B4-BE49-F238E27FC236}">
                <a16:creationId xmlns:a16="http://schemas.microsoft.com/office/drawing/2014/main" id="{C7C65A33-B1EA-457F-A1C0-959A5CF27805}"/>
              </a:ext>
            </a:extLst>
          </p:cNvPr>
          <p:cNvSpPr>
            <a:spLocks noChangeArrowheads="1"/>
          </p:cNvSpPr>
          <p:nvPr/>
        </p:nvSpPr>
        <p:spPr bwMode="auto">
          <a:xfrm>
            <a:off x="1358220" y="1898043"/>
            <a:ext cx="8185254"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 – A – B</a:t>
            </a:r>
            <a:r>
              <a:rPr kumimoji="0" lang="en-US" altLang="en-US" sz="2800" b="0"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 </a:t>
            </a:r>
            <a:r>
              <a:rPr lang="en-US" altLang="en-US"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a:t>
            </a:r>
            <a:endParaRPr kumimoji="0" lang="en-US" altLang="en-US" sz="2800" b="0" i="0" u="none" strike="noStrike" cap="none" normalizeH="0" baseline="0" dirty="0">
              <a:ln>
                <a:noFill/>
              </a:ln>
              <a:solidFill>
                <a:srgbClr val="0070C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14">
            <a:extLst>
              <a:ext uri="{FF2B5EF4-FFF2-40B4-BE49-F238E27FC236}">
                <a16:creationId xmlns:a16="http://schemas.microsoft.com/office/drawing/2014/main" id="{F81F71C1-3985-40C0-A6A4-F49A2BD8A066}"/>
              </a:ext>
            </a:extLst>
          </p:cNvPr>
          <p:cNvSpPr>
            <a:spLocks noChangeArrowheads="1"/>
          </p:cNvSpPr>
          <p:nvPr/>
        </p:nvSpPr>
        <p:spPr bwMode="auto">
          <a:xfrm>
            <a:off x="278340" y="4599445"/>
            <a:ext cx="6638377"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3200" b="0" i="0" u="none" strike="noStrike" cap="none" normalizeH="0" baseline="0" dirty="0">
                <a:ln>
                  <a:noFill/>
                </a:ln>
                <a:solidFill>
                  <a:schemeClr val="tx1"/>
                </a:solidFill>
                <a:effectLst/>
                <a:latin typeface="Arial" panose="020B0604020202020204" pitchFamily="34" charset="0"/>
              </a:rPr>
            </a:br>
            <a:endParaRPr kumimoji="0" lang="en-US" altLang="en-US" sz="3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Turkey Cove </a:t>
            </a: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20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Upper Parking Lot</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0FE4A1CC-5A7C-44FC-B84A-E3B9837CE063}"/>
              </a:ext>
            </a:extLst>
          </p:cNvPr>
          <p:cNvSpPr txBox="1"/>
          <p:nvPr/>
        </p:nvSpPr>
        <p:spPr>
          <a:xfrm>
            <a:off x="9686560" y="4337141"/>
            <a:ext cx="356188" cy="523220"/>
          </a:xfrm>
          <a:prstGeom prst="rect">
            <a:avLst/>
          </a:prstGeom>
          <a:noFill/>
        </p:spPr>
        <p:txBody>
          <a:bodyPr wrap="none" rtlCol="0">
            <a:spAutoFit/>
          </a:bodyPr>
          <a:lstStyle/>
          <a:p>
            <a:r>
              <a:rPr lang="en-US" sz="2800" b="1" dirty="0">
                <a:solidFill>
                  <a:srgbClr val="0070C0"/>
                </a:solidFill>
              </a:rPr>
              <a:t>E</a:t>
            </a:r>
          </a:p>
        </p:txBody>
      </p:sp>
      <p:sp>
        <p:nvSpPr>
          <p:cNvPr id="14" name="Oval 13">
            <a:extLst>
              <a:ext uri="{FF2B5EF4-FFF2-40B4-BE49-F238E27FC236}">
                <a16:creationId xmlns:a16="http://schemas.microsoft.com/office/drawing/2014/main" id="{093F1485-8A5E-4912-98FF-77AB9E02798B}"/>
              </a:ext>
            </a:extLst>
          </p:cNvPr>
          <p:cNvSpPr/>
          <p:nvPr/>
        </p:nvSpPr>
        <p:spPr>
          <a:xfrm>
            <a:off x="10897473" y="5780781"/>
            <a:ext cx="1280545" cy="114420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732260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7B722-A101-49BE-9AE1-5E89C77317D6}"/>
              </a:ext>
            </a:extLst>
          </p:cNvPr>
          <p:cNvSpPr>
            <a:spLocks noGrp="1"/>
          </p:cNvSpPr>
          <p:nvPr>
            <p:ph type="title"/>
          </p:nvPr>
        </p:nvSpPr>
        <p:spPr>
          <a:xfrm>
            <a:off x="913149" y="320132"/>
            <a:ext cx="10364451" cy="1144209"/>
          </a:xfrm>
        </p:spPr>
        <p:txBody>
          <a:bodyPr/>
          <a:lstStyle/>
          <a:p>
            <a:r>
              <a:rPr lang="en-US" b="1" dirty="0"/>
              <a:t>Lake Level 39% to 29%</a:t>
            </a:r>
            <a:br>
              <a:rPr lang="en-US" b="1" dirty="0"/>
            </a:br>
            <a:r>
              <a:rPr lang="en-US" sz="2800" b="1" dirty="0"/>
              <a:t>749’ </a:t>
            </a:r>
            <a:r>
              <a:rPr lang="en-US" sz="2800" b="1" cap="none" dirty="0"/>
              <a:t>to</a:t>
            </a:r>
            <a:r>
              <a:rPr lang="en-US" sz="2800" b="1" dirty="0"/>
              <a:t> 736’</a:t>
            </a:r>
            <a:endParaRPr lang="en-US" b="1" dirty="0"/>
          </a:p>
        </p:txBody>
      </p:sp>
      <p:sp>
        <p:nvSpPr>
          <p:cNvPr id="3" name="Content Placeholder 2">
            <a:extLst>
              <a:ext uri="{FF2B5EF4-FFF2-40B4-BE49-F238E27FC236}">
                <a16:creationId xmlns:a16="http://schemas.microsoft.com/office/drawing/2014/main" id="{24850D99-CB0D-4217-8617-0C11D9BD76A6}"/>
              </a:ext>
            </a:extLst>
          </p:cNvPr>
          <p:cNvSpPr>
            <a:spLocks noGrp="1"/>
          </p:cNvSpPr>
          <p:nvPr>
            <p:ph sz="quarter" idx="13"/>
          </p:nvPr>
        </p:nvSpPr>
        <p:spPr/>
        <p:txBody>
          <a:bodyPr/>
          <a:lstStyle/>
          <a:p>
            <a:pPr marL="0" indent="0">
              <a:buNone/>
            </a:pPr>
            <a:endParaRPr lang="en-US" dirty="0"/>
          </a:p>
        </p:txBody>
      </p:sp>
      <p:sp>
        <p:nvSpPr>
          <p:cNvPr id="4" name="Rectangle 3">
            <a:extLst>
              <a:ext uri="{FF2B5EF4-FFF2-40B4-BE49-F238E27FC236}">
                <a16:creationId xmlns:a16="http://schemas.microsoft.com/office/drawing/2014/main" id="{94E74375-CA3A-4E82-8DCD-99AABD06BC5D}"/>
              </a:ext>
            </a:extLst>
          </p:cNvPr>
          <p:cNvSpPr>
            <a:spLocks noChangeArrowheads="1"/>
          </p:cNvSpPr>
          <p:nvPr/>
        </p:nvSpPr>
        <p:spPr bwMode="auto">
          <a:xfrm>
            <a:off x="3792497" y="2819417"/>
            <a:ext cx="874108" cy="1457501"/>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C84C3B78-DBE2-4D82-9CD0-2792BF9D375C}"/>
              </a:ext>
            </a:extLst>
          </p:cNvPr>
          <p:cNvSpPr>
            <a:spLocks noChangeArrowheads="1"/>
          </p:cNvSpPr>
          <p:nvPr/>
        </p:nvSpPr>
        <p:spPr bwMode="auto">
          <a:xfrm>
            <a:off x="5385273" y="2828925"/>
            <a:ext cx="874109" cy="1457500"/>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DEB063C7-DC67-438A-A253-3EF7810AF12A}"/>
              </a:ext>
            </a:extLst>
          </p:cNvPr>
          <p:cNvSpPr>
            <a:spLocks noChangeArrowheads="1"/>
          </p:cNvSpPr>
          <p:nvPr/>
        </p:nvSpPr>
        <p:spPr bwMode="auto">
          <a:xfrm>
            <a:off x="2307067" y="2828925"/>
            <a:ext cx="766762" cy="1463138"/>
          </a:xfrm>
          <a:prstGeom prst="rect">
            <a:avLst/>
          </a:prstGeom>
          <a:solidFill>
            <a:srgbClr val="4774C5"/>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A54628A5-14E6-4104-A12E-A97B1BAECB3B}"/>
              </a:ext>
            </a:extLst>
          </p:cNvPr>
          <p:cNvSpPr>
            <a:spLocks noChangeArrowheads="1"/>
          </p:cNvSpPr>
          <p:nvPr/>
        </p:nvSpPr>
        <p:spPr bwMode="auto">
          <a:xfrm rot="1888601">
            <a:off x="7268044" y="2730280"/>
            <a:ext cx="916222" cy="1514623"/>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145DBA3A-2539-4765-A07C-E71833FAF950}"/>
              </a:ext>
            </a:extLst>
          </p:cNvPr>
          <p:cNvSpPr>
            <a:spLocks noChangeArrowheads="1"/>
          </p:cNvSpPr>
          <p:nvPr/>
        </p:nvSpPr>
        <p:spPr bwMode="auto">
          <a:xfrm rot="1849933">
            <a:off x="9232614" y="2405853"/>
            <a:ext cx="907891" cy="1536956"/>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sp>
        <p:nvSpPr>
          <p:cNvPr id="10" name="Rectangle 7">
            <a:extLst>
              <a:ext uri="{FF2B5EF4-FFF2-40B4-BE49-F238E27FC236}">
                <a16:creationId xmlns:a16="http://schemas.microsoft.com/office/drawing/2014/main" id="{C7C65A33-B1EA-457F-A1C0-959A5CF27805}"/>
              </a:ext>
            </a:extLst>
          </p:cNvPr>
          <p:cNvSpPr>
            <a:spLocks noChangeArrowheads="1"/>
          </p:cNvSpPr>
          <p:nvPr/>
        </p:nvSpPr>
        <p:spPr bwMode="auto">
          <a:xfrm>
            <a:off x="1358220" y="1898043"/>
            <a:ext cx="7858241"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M, A, B</a:t>
            </a:r>
            <a:r>
              <a:rPr kumimoji="0" lang="en-US" altLang="en-US" sz="2800" b="0"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             D</a:t>
            </a:r>
            <a:endParaRPr kumimoji="0" lang="en-US" altLang="en-US" sz="2800" b="0" i="0" u="none" strike="noStrike" cap="none" normalizeH="0" baseline="0" dirty="0">
              <a:ln>
                <a:noFill/>
              </a:ln>
              <a:solidFill>
                <a:srgbClr val="0070C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14">
            <a:extLst>
              <a:ext uri="{FF2B5EF4-FFF2-40B4-BE49-F238E27FC236}">
                <a16:creationId xmlns:a16="http://schemas.microsoft.com/office/drawing/2014/main" id="{F81F71C1-3985-40C0-A6A4-F49A2BD8A066}"/>
              </a:ext>
            </a:extLst>
          </p:cNvPr>
          <p:cNvSpPr>
            <a:spLocks noChangeArrowheads="1"/>
          </p:cNvSpPr>
          <p:nvPr/>
        </p:nvSpPr>
        <p:spPr bwMode="auto">
          <a:xfrm>
            <a:off x="0" y="4276918"/>
            <a:ext cx="7046657"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3200" b="0" i="0" u="none" strike="noStrike" cap="none" normalizeH="0" baseline="0" dirty="0">
                <a:ln>
                  <a:noFill/>
                </a:ln>
                <a:solidFill>
                  <a:schemeClr val="tx1"/>
                </a:solidFill>
                <a:effectLst/>
                <a:latin typeface="Arial" panose="020B0604020202020204" pitchFamily="34" charset="0"/>
              </a:rPr>
            </a:br>
            <a:endParaRPr kumimoji="0" lang="en-US" altLang="en-US" sz="3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Turkey Cove </a:t>
            </a: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20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Upper Parking Lot</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0FE4A1CC-5A7C-44FC-B84A-E3B9837CE063}"/>
              </a:ext>
            </a:extLst>
          </p:cNvPr>
          <p:cNvSpPr txBox="1"/>
          <p:nvPr/>
        </p:nvSpPr>
        <p:spPr>
          <a:xfrm>
            <a:off x="9686560" y="4565743"/>
            <a:ext cx="356188" cy="523220"/>
          </a:xfrm>
          <a:prstGeom prst="rect">
            <a:avLst/>
          </a:prstGeom>
          <a:noFill/>
        </p:spPr>
        <p:txBody>
          <a:bodyPr wrap="none" rtlCol="0">
            <a:spAutoFit/>
          </a:bodyPr>
          <a:lstStyle/>
          <a:p>
            <a:r>
              <a:rPr lang="en-US" sz="2800" b="1" dirty="0">
                <a:solidFill>
                  <a:srgbClr val="0070C0"/>
                </a:solidFill>
              </a:rPr>
              <a:t>E</a:t>
            </a:r>
          </a:p>
        </p:txBody>
      </p:sp>
      <p:sp>
        <p:nvSpPr>
          <p:cNvPr id="13" name="Rectangle 12">
            <a:extLst>
              <a:ext uri="{FF2B5EF4-FFF2-40B4-BE49-F238E27FC236}">
                <a16:creationId xmlns:a16="http://schemas.microsoft.com/office/drawing/2014/main" id="{E5FBFDCF-E751-41A7-A12A-460FA3C457DA}"/>
              </a:ext>
            </a:extLst>
          </p:cNvPr>
          <p:cNvSpPr>
            <a:spLocks noChangeArrowheads="1"/>
          </p:cNvSpPr>
          <p:nvPr/>
        </p:nvSpPr>
        <p:spPr bwMode="auto">
          <a:xfrm>
            <a:off x="9051263" y="5291320"/>
            <a:ext cx="1626782" cy="774411"/>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sp>
        <p:nvSpPr>
          <p:cNvPr id="14" name="Oval 13">
            <a:extLst>
              <a:ext uri="{FF2B5EF4-FFF2-40B4-BE49-F238E27FC236}">
                <a16:creationId xmlns:a16="http://schemas.microsoft.com/office/drawing/2014/main" id="{A1612F4E-3A6E-4F26-80BF-5B9EEA179BC4}"/>
              </a:ext>
            </a:extLst>
          </p:cNvPr>
          <p:cNvSpPr/>
          <p:nvPr/>
        </p:nvSpPr>
        <p:spPr>
          <a:xfrm>
            <a:off x="11079844" y="5884389"/>
            <a:ext cx="914400"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2391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7B722-A101-49BE-9AE1-5E89C77317D6}"/>
              </a:ext>
            </a:extLst>
          </p:cNvPr>
          <p:cNvSpPr>
            <a:spLocks noGrp="1"/>
          </p:cNvSpPr>
          <p:nvPr>
            <p:ph type="title"/>
          </p:nvPr>
        </p:nvSpPr>
        <p:spPr>
          <a:xfrm>
            <a:off x="913149" y="320132"/>
            <a:ext cx="10364451" cy="1144209"/>
          </a:xfrm>
        </p:spPr>
        <p:txBody>
          <a:bodyPr/>
          <a:lstStyle/>
          <a:p>
            <a:r>
              <a:rPr lang="en-US" b="1" dirty="0"/>
              <a:t>Lake Level 29% to 28%</a:t>
            </a:r>
            <a:br>
              <a:rPr lang="en-US" b="1" dirty="0"/>
            </a:br>
            <a:r>
              <a:rPr lang="en-US" sz="2800" b="1" dirty="0"/>
              <a:t>736’ </a:t>
            </a:r>
            <a:r>
              <a:rPr lang="en-US" sz="2800" b="1" cap="none" dirty="0"/>
              <a:t>to</a:t>
            </a:r>
            <a:r>
              <a:rPr lang="en-US" sz="2800" b="1" dirty="0"/>
              <a:t> 735’</a:t>
            </a:r>
            <a:endParaRPr lang="en-US" b="1" dirty="0"/>
          </a:p>
        </p:txBody>
      </p:sp>
      <p:sp>
        <p:nvSpPr>
          <p:cNvPr id="3" name="Content Placeholder 2">
            <a:extLst>
              <a:ext uri="{FF2B5EF4-FFF2-40B4-BE49-F238E27FC236}">
                <a16:creationId xmlns:a16="http://schemas.microsoft.com/office/drawing/2014/main" id="{24850D99-CB0D-4217-8617-0C11D9BD76A6}"/>
              </a:ext>
            </a:extLst>
          </p:cNvPr>
          <p:cNvSpPr>
            <a:spLocks noGrp="1"/>
          </p:cNvSpPr>
          <p:nvPr>
            <p:ph sz="quarter" idx="13"/>
          </p:nvPr>
        </p:nvSpPr>
        <p:spPr/>
        <p:txBody>
          <a:bodyPr/>
          <a:lstStyle/>
          <a:p>
            <a:pPr marL="0" indent="0">
              <a:buNone/>
            </a:pPr>
            <a:endParaRPr lang="en-US" dirty="0"/>
          </a:p>
        </p:txBody>
      </p:sp>
      <p:sp>
        <p:nvSpPr>
          <p:cNvPr id="4" name="Rectangle 3">
            <a:extLst>
              <a:ext uri="{FF2B5EF4-FFF2-40B4-BE49-F238E27FC236}">
                <a16:creationId xmlns:a16="http://schemas.microsoft.com/office/drawing/2014/main" id="{94E74375-CA3A-4E82-8DCD-99AABD06BC5D}"/>
              </a:ext>
            </a:extLst>
          </p:cNvPr>
          <p:cNvSpPr>
            <a:spLocks noChangeArrowheads="1"/>
          </p:cNvSpPr>
          <p:nvPr/>
        </p:nvSpPr>
        <p:spPr bwMode="auto">
          <a:xfrm>
            <a:off x="3792497" y="2819417"/>
            <a:ext cx="874108" cy="1457501"/>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C84C3B78-DBE2-4D82-9CD0-2792BF9D375C}"/>
              </a:ext>
            </a:extLst>
          </p:cNvPr>
          <p:cNvSpPr>
            <a:spLocks noChangeArrowheads="1"/>
          </p:cNvSpPr>
          <p:nvPr/>
        </p:nvSpPr>
        <p:spPr bwMode="auto">
          <a:xfrm>
            <a:off x="5385273" y="2828925"/>
            <a:ext cx="874109" cy="1457500"/>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DEB063C7-DC67-438A-A253-3EF7810AF12A}"/>
              </a:ext>
            </a:extLst>
          </p:cNvPr>
          <p:cNvSpPr>
            <a:spLocks noChangeArrowheads="1"/>
          </p:cNvSpPr>
          <p:nvPr/>
        </p:nvSpPr>
        <p:spPr bwMode="auto">
          <a:xfrm>
            <a:off x="1765871" y="3601013"/>
            <a:ext cx="766762" cy="1463138"/>
          </a:xfrm>
          <a:prstGeom prst="rect">
            <a:avLst/>
          </a:prstGeom>
          <a:solidFill>
            <a:schemeClr val="accent4">
              <a:lumMod val="75000"/>
            </a:schemeClr>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A54628A5-14E6-4104-A12E-A97B1BAECB3B}"/>
              </a:ext>
            </a:extLst>
          </p:cNvPr>
          <p:cNvSpPr>
            <a:spLocks noChangeArrowheads="1"/>
          </p:cNvSpPr>
          <p:nvPr/>
        </p:nvSpPr>
        <p:spPr bwMode="auto">
          <a:xfrm rot="1888601">
            <a:off x="7260459" y="2882926"/>
            <a:ext cx="916222" cy="1514623"/>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145DBA3A-2539-4765-A07C-E71833FAF950}"/>
              </a:ext>
            </a:extLst>
          </p:cNvPr>
          <p:cNvSpPr>
            <a:spLocks noChangeArrowheads="1"/>
          </p:cNvSpPr>
          <p:nvPr/>
        </p:nvSpPr>
        <p:spPr bwMode="auto">
          <a:xfrm rot="1849933">
            <a:off x="9376059" y="2416308"/>
            <a:ext cx="907891" cy="1536956"/>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sp>
        <p:nvSpPr>
          <p:cNvPr id="10" name="Rectangle 7">
            <a:extLst>
              <a:ext uri="{FF2B5EF4-FFF2-40B4-BE49-F238E27FC236}">
                <a16:creationId xmlns:a16="http://schemas.microsoft.com/office/drawing/2014/main" id="{C7C65A33-B1EA-457F-A1C0-959A5CF27805}"/>
              </a:ext>
            </a:extLst>
          </p:cNvPr>
          <p:cNvSpPr>
            <a:spLocks noChangeArrowheads="1"/>
          </p:cNvSpPr>
          <p:nvPr/>
        </p:nvSpPr>
        <p:spPr bwMode="auto">
          <a:xfrm>
            <a:off x="1378951" y="1954939"/>
            <a:ext cx="7939994"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M, A, B</a:t>
            </a:r>
            <a:r>
              <a:rPr kumimoji="0" lang="en-US" altLang="en-US" sz="2800" b="0"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                D</a:t>
            </a:r>
            <a:endParaRPr kumimoji="0" lang="en-US" altLang="en-US" sz="2800" b="0" i="0" u="none" strike="noStrike" cap="none" normalizeH="0" baseline="0" dirty="0">
              <a:ln>
                <a:noFill/>
              </a:ln>
              <a:solidFill>
                <a:srgbClr val="0070C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14">
            <a:extLst>
              <a:ext uri="{FF2B5EF4-FFF2-40B4-BE49-F238E27FC236}">
                <a16:creationId xmlns:a16="http://schemas.microsoft.com/office/drawing/2014/main" id="{F81F71C1-3985-40C0-A6A4-F49A2BD8A066}"/>
              </a:ext>
            </a:extLst>
          </p:cNvPr>
          <p:cNvSpPr>
            <a:spLocks noChangeArrowheads="1"/>
          </p:cNvSpPr>
          <p:nvPr/>
        </p:nvSpPr>
        <p:spPr bwMode="auto">
          <a:xfrm>
            <a:off x="7806" y="4299161"/>
            <a:ext cx="7046657"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3200" b="0" i="0" u="none" strike="noStrike" cap="none" normalizeH="0" baseline="0" dirty="0">
                <a:ln>
                  <a:noFill/>
                </a:ln>
                <a:solidFill>
                  <a:schemeClr val="tx1"/>
                </a:solidFill>
                <a:effectLst/>
                <a:latin typeface="Arial" panose="020B0604020202020204" pitchFamily="34" charset="0"/>
              </a:rPr>
            </a:br>
            <a:endParaRPr kumimoji="0" lang="en-US" altLang="en-US" sz="3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Turkey Cove </a:t>
            </a: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20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Upper Parking Lot</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0FE4A1CC-5A7C-44FC-B84A-E3B9837CE063}"/>
              </a:ext>
            </a:extLst>
          </p:cNvPr>
          <p:cNvSpPr txBox="1"/>
          <p:nvPr/>
        </p:nvSpPr>
        <p:spPr>
          <a:xfrm>
            <a:off x="9686560" y="4565743"/>
            <a:ext cx="356188" cy="523220"/>
          </a:xfrm>
          <a:prstGeom prst="rect">
            <a:avLst/>
          </a:prstGeom>
          <a:noFill/>
        </p:spPr>
        <p:txBody>
          <a:bodyPr wrap="none" rtlCol="0">
            <a:spAutoFit/>
          </a:bodyPr>
          <a:lstStyle/>
          <a:p>
            <a:r>
              <a:rPr lang="en-US" sz="2800" b="1" dirty="0">
                <a:solidFill>
                  <a:srgbClr val="0070C0"/>
                </a:solidFill>
              </a:rPr>
              <a:t>E</a:t>
            </a:r>
          </a:p>
        </p:txBody>
      </p:sp>
      <p:sp>
        <p:nvSpPr>
          <p:cNvPr id="13" name="Rectangle 12">
            <a:extLst>
              <a:ext uri="{FF2B5EF4-FFF2-40B4-BE49-F238E27FC236}">
                <a16:creationId xmlns:a16="http://schemas.microsoft.com/office/drawing/2014/main" id="{E5FBFDCF-E751-41A7-A12A-460FA3C457DA}"/>
              </a:ext>
            </a:extLst>
          </p:cNvPr>
          <p:cNvSpPr>
            <a:spLocks noChangeArrowheads="1"/>
          </p:cNvSpPr>
          <p:nvPr/>
        </p:nvSpPr>
        <p:spPr bwMode="auto">
          <a:xfrm>
            <a:off x="9051263" y="5291320"/>
            <a:ext cx="1626782" cy="774411"/>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0A290151-0B07-4BA7-BCBF-B41F9BEDEDF3}"/>
              </a:ext>
            </a:extLst>
          </p:cNvPr>
          <p:cNvSpPr txBox="1"/>
          <p:nvPr/>
        </p:nvSpPr>
        <p:spPr>
          <a:xfrm>
            <a:off x="1243394" y="6215284"/>
            <a:ext cx="1619354" cy="369332"/>
          </a:xfrm>
          <a:prstGeom prst="rect">
            <a:avLst/>
          </a:prstGeom>
          <a:solidFill>
            <a:schemeClr val="accent4">
              <a:lumMod val="75000"/>
            </a:schemeClr>
          </a:solidFill>
        </p:spPr>
        <p:txBody>
          <a:bodyPr wrap="none" rtlCol="0">
            <a:spAutoFit/>
          </a:bodyPr>
          <a:lstStyle/>
          <a:p>
            <a:r>
              <a:rPr lang="en-US" b="1" dirty="0"/>
              <a:t>M Dock Nested</a:t>
            </a:r>
          </a:p>
        </p:txBody>
      </p:sp>
      <p:sp>
        <p:nvSpPr>
          <p:cNvPr id="15" name="Oval 14">
            <a:extLst>
              <a:ext uri="{FF2B5EF4-FFF2-40B4-BE49-F238E27FC236}">
                <a16:creationId xmlns:a16="http://schemas.microsoft.com/office/drawing/2014/main" id="{0ED19800-0FB8-4216-87A8-558478915B6F}"/>
              </a:ext>
            </a:extLst>
          </p:cNvPr>
          <p:cNvSpPr/>
          <p:nvPr/>
        </p:nvSpPr>
        <p:spPr>
          <a:xfrm>
            <a:off x="11079844" y="5884389"/>
            <a:ext cx="914400"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9343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7B722-A101-49BE-9AE1-5E89C77317D6}"/>
              </a:ext>
            </a:extLst>
          </p:cNvPr>
          <p:cNvSpPr>
            <a:spLocks noGrp="1"/>
          </p:cNvSpPr>
          <p:nvPr>
            <p:ph type="title"/>
          </p:nvPr>
        </p:nvSpPr>
        <p:spPr>
          <a:xfrm>
            <a:off x="913149" y="320132"/>
            <a:ext cx="10364451" cy="1144209"/>
          </a:xfrm>
        </p:spPr>
        <p:txBody>
          <a:bodyPr/>
          <a:lstStyle/>
          <a:p>
            <a:r>
              <a:rPr lang="en-US" b="1" dirty="0"/>
              <a:t>Lake Level 28% to 28%</a:t>
            </a:r>
            <a:br>
              <a:rPr lang="en-US" b="1" dirty="0"/>
            </a:br>
            <a:r>
              <a:rPr lang="en-US" sz="2800" b="1" dirty="0"/>
              <a:t>735’ </a:t>
            </a:r>
            <a:r>
              <a:rPr lang="en-US" sz="2800" b="1" cap="none" dirty="0"/>
              <a:t>to</a:t>
            </a:r>
            <a:r>
              <a:rPr lang="en-US" sz="2800" b="1" dirty="0"/>
              <a:t> 734’</a:t>
            </a:r>
            <a:endParaRPr lang="en-US" b="1" dirty="0"/>
          </a:p>
        </p:txBody>
      </p:sp>
      <p:sp>
        <p:nvSpPr>
          <p:cNvPr id="3" name="Content Placeholder 2">
            <a:extLst>
              <a:ext uri="{FF2B5EF4-FFF2-40B4-BE49-F238E27FC236}">
                <a16:creationId xmlns:a16="http://schemas.microsoft.com/office/drawing/2014/main" id="{24850D99-CB0D-4217-8617-0C11D9BD76A6}"/>
              </a:ext>
            </a:extLst>
          </p:cNvPr>
          <p:cNvSpPr>
            <a:spLocks noGrp="1"/>
          </p:cNvSpPr>
          <p:nvPr>
            <p:ph sz="quarter" idx="13"/>
          </p:nvPr>
        </p:nvSpPr>
        <p:spPr/>
        <p:txBody>
          <a:bodyPr/>
          <a:lstStyle/>
          <a:p>
            <a:pPr marL="0" indent="0">
              <a:buNone/>
            </a:pPr>
            <a:endParaRPr lang="en-US" dirty="0"/>
          </a:p>
        </p:txBody>
      </p:sp>
      <p:sp>
        <p:nvSpPr>
          <p:cNvPr id="4" name="Rectangle 3">
            <a:extLst>
              <a:ext uri="{FF2B5EF4-FFF2-40B4-BE49-F238E27FC236}">
                <a16:creationId xmlns:a16="http://schemas.microsoft.com/office/drawing/2014/main" id="{94E74375-CA3A-4E82-8DCD-99AABD06BC5D}"/>
              </a:ext>
            </a:extLst>
          </p:cNvPr>
          <p:cNvSpPr>
            <a:spLocks noChangeArrowheads="1"/>
          </p:cNvSpPr>
          <p:nvPr/>
        </p:nvSpPr>
        <p:spPr bwMode="auto">
          <a:xfrm rot="16200000">
            <a:off x="3673187" y="3603832"/>
            <a:ext cx="874108" cy="1457501"/>
          </a:xfrm>
          <a:prstGeom prst="rect">
            <a:avLst/>
          </a:prstGeom>
          <a:solidFill>
            <a:schemeClr val="accent4">
              <a:lumMod val="75000"/>
            </a:schemeClr>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C84C3B78-DBE2-4D82-9CD0-2792BF9D375C}"/>
              </a:ext>
            </a:extLst>
          </p:cNvPr>
          <p:cNvSpPr>
            <a:spLocks noChangeArrowheads="1"/>
          </p:cNvSpPr>
          <p:nvPr/>
        </p:nvSpPr>
        <p:spPr bwMode="auto">
          <a:xfrm>
            <a:off x="5385273" y="2828925"/>
            <a:ext cx="874109" cy="1457500"/>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DEB063C7-DC67-438A-A253-3EF7810AF12A}"/>
              </a:ext>
            </a:extLst>
          </p:cNvPr>
          <p:cNvSpPr>
            <a:spLocks noChangeArrowheads="1"/>
          </p:cNvSpPr>
          <p:nvPr/>
        </p:nvSpPr>
        <p:spPr bwMode="auto">
          <a:xfrm>
            <a:off x="1765871" y="3601013"/>
            <a:ext cx="766762" cy="1463138"/>
          </a:xfrm>
          <a:prstGeom prst="rect">
            <a:avLst/>
          </a:prstGeom>
          <a:solidFill>
            <a:schemeClr val="accent4">
              <a:lumMod val="75000"/>
            </a:schemeClr>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A54628A5-14E6-4104-A12E-A97B1BAECB3B}"/>
              </a:ext>
            </a:extLst>
          </p:cNvPr>
          <p:cNvSpPr>
            <a:spLocks noChangeArrowheads="1"/>
          </p:cNvSpPr>
          <p:nvPr/>
        </p:nvSpPr>
        <p:spPr bwMode="auto">
          <a:xfrm rot="1888601">
            <a:off x="7142633" y="2993221"/>
            <a:ext cx="916222" cy="1514623"/>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145DBA3A-2539-4765-A07C-E71833FAF950}"/>
              </a:ext>
            </a:extLst>
          </p:cNvPr>
          <p:cNvSpPr>
            <a:spLocks noChangeArrowheads="1"/>
          </p:cNvSpPr>
          <p:nvPr/>
        </p:nvSpPr>
        <p:spPr bwMode="auto">
          <a:xfrm rot="1849933">
            <a:off x="9271815" y="2376030"/>
            <a:ext cx="907891" cy="1536956"/>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sp>
        <p:nvSpPr>
          <p:cNvPr id="10" name="Rectangle 7">
            <a:extLst>
              <a:ext uri="{FF2B5EF4-FFF2-40B4-BE49-F238E27FC236}">
                <a16:creationId xmlns:a16="http://schemas.microsoft.com/office/drawing/2014/main" id="{C7C65A33-B1EA-457F-A1C0-959A5CF27805}"/>
              </a:ext>
            </a:extLst>
          </p:cNvPr>
          <p:cNvSpPr>
            <a:spLocks noChangeArrowheads="1"/>
          </p:cNvSpPr>
          <p:nvPr/>
        </p:nvSpPr>
        <p:spPr bwMode="auto">
          <a:xfrm>
            <a:off x="1358220" y="1898043"/>
            <a:ext cx="8209299"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M,  A,  B</a:t>
            </a:r>
            <a:r>
              <a:rPr kumimoji="0" lang="en-US" altLang="en-US" sz="2800" b="0"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              D</a:t>
            </a:r>
            <a:endParaRPr kumimoji="0" lang="en-US" altLang="en-US" sz="2800" b="0" i="0" u="none" strike="noStrike" cap="none" normalizeH="0" baseline="0" dirty="0">
              <a:ln>
                <a:noFill/>
              </a:ln>
              <a:solidFill>
                <a:srgbClr val="0070C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14">
            <a:extLst>
              <a:ext uri="{FF2B5EF4-FFF2-40B4-BE49-F238E27FC236}">
                <a16:creationId xmlns:a16="http://schemas.microsoft.com/office/drawing/2014/main" id="{F81F71C1-3985-40C0-A6A4-F49A2BD8A066}"/>
              </a:ext>
            </a:extLst>
          </p:cNvPr>
          <p:cNvSpPr>
            <a:spLocks noChangeArrowheads="1"/>
          </p:cNvSpPr>
          <p:nvPr/>
        </p:nvSpPr>
        <p:spPr bwMode="auto">
          <a:xfrm>
            <a:off x="7806" y="4230037"/>
            <a:ext cx="7046657"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3200" b="0" i="0" u="none" strike="noStrike" cap="none" normalizeH="0" baseline="0" dirty="0">
                <a:ln>
                  <a:noFill/>
                </a:ln>
                <a:solidFill>
                  <a:schemeClr val="tx1"/>
                </a:solidFill>
                <a:effectLst/>
                <a:latin typeface="Arial" panose="020B0604020202020204" pitchFamily="34" charset="0"/>
              </a:rPr>
            </a:br>
            <a:endParaRPr kumimoji="0" lang="en-US" altLang="en-US" sz="3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Turkey Cove </a:t>
            </a: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20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Upper Parking Lot</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0FE4A1CC-5A7C-44FC-B84A-E3B9837CE063}"/>
              </a:ext>
            </a:extLst>
          </p:cNvPr>
          <p:cNvSpPr txBox="1"/>
          <p:nvPr/>
        </p:nvSpPr>
        <p:spPr>
          <a:xfrm>
            <a:off x="9686560" y="4565743"/>
            <a:ext cx="356188" cy="523220"/>
          </a:xfrm>
          <a:prstGeom prst="rect">
            <a:avLst/>
          </a:prstGeom>
          <a:noFill/>
        </p:spPr>
        <p:txBody>
          <a:bodyPr wrap="none" rtlCol="0">
            <a:spAutoFit/>
          </a:bodyPr>
          <a:lstStyle/>
          <a:p>
            <a:r>
              <a:rPr lang="en-US" sz="2800" b="1" dirty="0">
                <a:solidFill>
                  <a:srgbClr val="0070C0"/>
                </a:solidFill>
              </a:rPr>
              <a:t>E</a:t>
            </a:r>
          </a:p>
        </p:txBody>
      </p:sp>
      <p:sp>
        <p:nvSpPr>
          <p:cNvPr id="13" name="Rectangle 12">
            <a:extLst>
              <a:ext uri="{FF2B5EF4-FFF2-40B4-BE49-F238E27FC236}">
                <a16:creationId xmlns:a16="http://schemas.microsoft.com/office/drawing/2014/main" id="{E5FBFDCF-E751-41A7-A12A-460FA3C457DA}"/>
              </a:ext>
            </a:extLst>
          </p:cNvPr>
          <p:cNvSpPr>
            <a:spLocks noChangeArrowheads="1"/>
          </p:cNvSpPr>
          <p:nvPr/>
        </p:nvSpPr>
        <p:spPr bwMode="auto">
          <a:xfrm>
            <a:off x="9051263" y="5291320"/>
            <a:ext cx="1626782" cy="774411"/>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E6EF28A6-487A-450B-B3E4-39D0184CC62A}"/>
              </a:ext>
            </a:extLst>
          </p:cNvPr>
          <p:cNvSpPr txBox="1"/>
          <p:nvPr/>
        </p:nvSpPr>
        <p:spPr>
          <a:xfrm>
            <a:off x="1243394" y="6215284"/>
            <a:ext cx="2143536" cy="369332"/>
          </a:xfrm>
          <a:prstGeom prst="rect">
            <a:avLst/>
          </a:prstGeom>
          <a:solidFill>
            <a:schemeClr val="accent4">
              <a:lumMod val="75000"/>
            </a:schemeClr>
          </a:solidFill>
        </p:spPr>
        <p:txBody>
          <a:bodyPr wrap="none" rtlCol="0">
            <a:spAutoFit/>
          </a:bodyPr>
          <a:lstStyle/>
          <a:p>
            <a:r>
              <a:rPr lang="en-US" b="1" dirty="0"/>
              <a:t>M &amp; A Docks Nested</a:t>
            </a:r>
          </a:p>
        </p:txBody>
      </p:sp>
      <p:sp>
        <p:nvSpPr>
          <p:cNvPr id="15" name="Oval 14">
            <a:extLst>
              <a:ext uri="{FF2B5EF4-FFF2-40B4-BE49-F238E27FC236}">
                <a16:creationId xmlns:a16="http://schemas.microsoft.com/office/drawing/2014/main" id="{60A80ACD-7C9A-4CF1-BA20-2D9E89EA42BC}"/>
              </a:ext>
            </a:extLst>
          </p:cNvPr>
          <p:cNvSpPr/>
          <p:nvPr/>
        </p:nvSpPr>
        <p:spPr>
          <a:xfrm>
            <a:off x="11079844" y="5884389"/>
            <a:ext cx="914400"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5943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7B722-A101-49BE-9AE1-5E89C77317D6}"/>
              </a:ext>
            </a:extLst>
          </p:cNvPr>
          <p:cNvSpPr>
            <a:spLocks noGrp="1"/>
          </p:cNvSpPr>
          <p:nvPr>
            <p:ph type="title"/>
          </p:nvPr>
        </p:nvSpPr>
        <p:spPr>
          <a:xfrm>
            <a:off x="913149" y="320132"/>
            <a:ext cx="10364451" cy="1144209"/>
          </a:xfrm>
        </p:spPr>
        <p:txBody>
          <a:bodyPr/>
          <a:lstStyle/>
          <a:p>
            <a:r>
              <a:rPr lang="en-US" b="1" dirty="0"/>
              <a:t>Lake Level 27% to 27%</a:t>
            </a:r>
            <a:br>
              <a:rPr lang="en-US" b="1" dirty="0"/>
            </a:br>
            <a:r>
              <a:rPr lang="en-US" sz="2800" b="1" dirty="0"/>
              <a:t>733’ </a:t>
            </a:r>
            <a:r>
              <a:rPr lang="en-US" sz="2800" b="1" cap="none" dirty="0"/>
              <a:t>to</a:t>
            </a:r>
            <a:r>
              <a:rPr lang="en-US" sz="2800" b="1" dirty="0"/>
              <a:t> 732’</a:t>
            </a:r>
            <a:endParaRPr lang="en-US" b="1" dirty="0"/>
          </a:p>
        </p:txBody>
      </p:sp>
      <p:sp>
        <p:nvSpPr>
          <p:cNvPr id="3" name="Content Placeholder 2">
            <a:extLst>
              <a:ext uri="{FF2B5EF4-FFF2-40B4-BE49-F238E27FC236}">
                <a16:creationId xmlns:a16="http://schemas.microsoft.com/office/drawing/2014/main" id="{24850D99-CB0D-4217-8617-0C11D9BD76A6}"/>
              </a:ext>
            </a:extLst>
          </p:cNvPr>
          <p:cNvSpPr>
            <a:spLocks noGrp="1"/>
          </p:cNvSpPr>
          <p:nvPr>
            <p:ph sz="quarter" idx="13"/>
          </p:nvPr>
        </p:nvSpPr>
        <p:spPr/>
        <p:txBody>
          <a:bodyPr/>
          <a:lstStyle/>
          <a:p>
            <a:pPr marL="0" indent="0">
              <a:buNone/>
            </a:pPr>
            <a:endParaRPr lang="en-US" dirty="0"/>
          </a:p>
        </p:txBody>
      </p:sp>
      <p:sp>
        <p:nvSpPr>
          <p:cNvPr id="4" name="Rectangle 3">
            <a:extLst>
              <a:ext uri="{FF2B5EF4-FFF2-40B4-BE49-F238E27FC236}">
                <a16:creationId xmlns:a16="http://schemas.microsoft.com/office/drawing/2014/main" id="{94E74375-CA3A-4E82-8DCD-99AABD06BC5D}"/>
              </a:ext>
            </a:extLst>
          </p:cNvPr>
          <p:cNvSpPr>
            <a:spLocks noChangeArrowheads="1"/>
          </p:cNvSpPr>
          <p:nvPr/>
        </p:nvSpPr>
        <p:spPr bwMode="auto">
          <a:xfrm rot="16200000">
            <a:off x="3464746" y="3606369"/>
            <a:ext cx="874108" cy="1457501"/>
          </a:xfrm>
          <a:prstGeom prst="rect">
            <a:avLst/>
          </a:prstGeom>
          <a:solidFill>
            <a:schemeClr val="accent4">
              <a:lumMod val="75000"/>
            </a:schemeClr>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C84C3B78-DBE2-4D82-9CD0-2792BF9D375C}"/>
              </a:ext>
            </a:extLst>
          </p:cNvPr>
          <p:cNvSpPr>
            <a:spLocks noChangeArrowheads="1"/>
          </p:cNvSpPr>
          <p:nvPr/>
        </p:nvSpPr>
        <p:spPr bwMode="auto">
          <a:xfrm rot="16200000">
            <a:off x="5428348" y="3603832"/>
            <a:ext cx="874109" cy="1457500"/>
          </a:xfrm>
          <a:prstGeom prst="rect">
            <a:avLst/>
          </a:prstGeom>
          <a:solidFill>
            <a:schemeClr val="accent4">
              <a:lumMod val="75000"/>
            </a:schemeClr>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DEB063C7-DC67-438A-A253-3EF7810AF12A}"/>
              </a:ext>
            </a:extLst>
          </p:cNvPr>
          <p:cNvSpPr>
            <a:spLocks noChangeArrowheads="1"/>
          </p:cNvSpPr>
          <p:nvPr/>
        </p:nvSpPr>
        <p:spPr bwMode="auto">
          <a:xfrm>
            <a:off x="1712197" y="3601012"/>
            <a:ext cx="874109" cy="1463138"/>
          </a:xfrm>
          <a:prstGeom prst="rect">
            <a:avLst/>
          </a:prstGeom>
          <a:solidFill>
            <a:schemeClr val="accent4">
              <a:lumMod val="75000"/>
            </a:schemeClr>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A54628A5-14E6-4104-A12E-A97B1BAECB3B}"/>
              </a:ext>
            </a:extLst>
          </p:cNvPr>
          <p:cNvSpPr>
            <a:spLocks noChangeArrowheads="1"/>
          </p:cNvSpPr>
          <p:nvPr/>
        </p:nvSpPr>
        <p:spPr bwMode="auto">
          <a:xfrm rot="1888601">
            <a:off x="7852479" y="2409999"/>
            <a:ext cx="916222" cy="1514623"/>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145DBA3A-2539-4765-A07C-E71833FAF950}"/>
              </a:ext>
            </a:extLst>
          </p:cNvPr>
          <p:cNvSpPr>
            <a:spLocks noChangeArrowheads="1"/>
          </p:cNvSpPr>
          <p:nvPr/>
        </p:nvSpPr>
        <p:spPr bwMode="auto">
          <a:xfrm rot="1849933">
            <a:off x="10039999" y="1911029"/>
            <a:ext cx="907891" cy="1536956"/>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sp>
        <p:nvSpPr>
          <p:cNvPr id="10" name="Rectangle 7">
            <a:extLst>
              <a:ext uri="{FF2B5EF4-FFF2-40B4-BE49-F238E27FC236}">
                <a16:creationId xmlns:a16="http://schemas.microsoft.com/office/drawing/2014/main" id="{C7C65A33-B1EA-457F-A1C0-959A5CF27805}"/>
              </a:ext>
            </a:extLst>
          </p:cNvPr>
          <p:cNvSpPr>
            <a:spLocks noChangeArrowheads="1"/>
          </p:cNvSpPr>
          <p:nvPr/>
        </p:nvSpPr>
        <p:spPr bwMode="auto">
          <a:xfrm>
            <a:off x="1331709" y="1592064"/>
            <a:ext cx="8711039"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M,  A, B</a:t>
            </a:r>
            <a:r>
              <a:rPr kumimoji="0" lang="en-US" altLang="en-US" sz="2800" b="0"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 </a:t>
            </a:r>
            <a:r>
              <a:rPr lang="en-US" altLang="en-US"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a:t>
            </a:r>
            <a:endParaRPr kumimoji="0" lang="en-US" altLang="en-US" sz="2800" b="0" i="0" u="none" strike="noStrike" cap="none" normalizeH="0" baseline="0" dirty="0">
              <a:ln>
                <a:noFill/>
              </a:ln>
              <a:solidFill>
                <a:srgbClr val="0070C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14">
            <a:extLst>
              <a:ext uri="{FF2B5EF4-FFF2-40B4-BE49-F238E27FC236}">
                <a16:creationId xmlns:a16="http://schemas.microsoft.com/office/drawing/2014/main" id="{F81F71C1-3985-40C0-A6A4-F49A2BD8A066}"/>
              </a:ext>
            </a:extLst>
          </p:cNvPr>
          <p:cNvSpPr>
            <a:spLocks noChangeArrowheads="1"/>
          </p:cNvSpPr>
          <p:nvPr/>
        </p:nvSpPr>
        <p:spPr bwMode="auto">
          <a:xfrm>
            <a:off x="0" y="4332581"/>
            <a:ext cx="7046657"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3200" b="0" i="0" u="none" strike="noStrike" cap="none" normalizeH="0" baseline="0" dirty="0">
                <a:ln>
                  <a:noFill/>
                </a:ln>
                <a:solidFill>
                  <a:schemeClr val="tx1"/>
                </a:solidFill>
                <a:effectLst/>
                <a:latin typeface="Arial" panose="020B0604020202020204" pitchFamily="34" charset="0"/>
              </a:rPr>
            </a:br>
            <a:endParaRPr kumimoji="0" lang="en-US" altLang="en-US" sz="3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Turkey Cove </a:t>
            </a: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20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Upper Parking Lot</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0FE4A1CC-5A7C-44FC-B84A-E3B9837CE063}"/>
              </a:ext>
            </a:extLst>
          </p:cNvPr>
          <p:cNvSpPr txBox="1"/>
          <p:nvPr/>
        </p:nvSpPr>
        <p:spPr>
          <a:xfrm>
            <a:off x="9686560" y="4565743"/>
            <a:ext cx="356188" cy="523220"/>
          </a:xfrm>
          <a:prstGeom prst="rect">
            <a:avLst/>
          </a:prstGeom>
          <a:noFill/>
        </p:spPr>
        <p:txBody>
          <a:bodyPr wrap="none" rtlCol="0">
            <a:spAutoFit/>
          </a:bodyPr>
          <a:lstStyle/>
          <a:p>
            <a:r>
              <a:rPr lang="en-US" sz="2800" b="1" dirty="0">
                <a:solidFill>
                  <a:srgbClr val="0070C0"/>
                </a:solidFill>
              </a:rPr>
              <a:t>E</a:t>
            </a:r>
          </a:p>
        </p:txBody>
      </p:sp>
      <p:sp>
        <p:nvSpPr>
          <p:cNvPr id="13" name="Rectangle 12">
            <a:extLst>
              <a:ext uri="{FF2B5EF4-FFF2-40B4-BE49-F238E27FC236}">
                <a16:creationId xmlns:a16="http://schemas.microsoft.com/office/drawing/2014/main" id="{E5FBFDCF-E751-41A7-A12A-460FA3C457DA}"/>
              </a:ext>
            </a:extLst>
          </p:cNvPr>
          <p:cNvSpPr>
            <a:spLocks noChangeArrowheads="1"/>
          </p:cNvSpPr>
          <p:nvPr/>
        </p:nvSpPr>
        <p:spPr bwMode="auto">
          <a:xfrm>
            <a:off x="9051263" y="5291320"/>
            <a:ext cx="1626782" cy="774411"/>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896881DF-8552-4FBC-A221-266E3AF5E98D}"/>
              </a:ext>
            </a:extLst>
          </p:cNvPr>
          <p:cNvSpPr txBox="1"/>
          <p:nvPr/>
        </p:nvSpPr>
        <p:spPr>
          <a:xfrm>
            <a:off x="1243394" y="6215284"/>
            <a:ext cx="2385589" cy="369332"/>
          </a:xfrm>
          <a:prstGeom prst="rect">
            <a:avLst/>
          </a:prstGeom>
          <a:solidFill>
            <a:schemeClr val="accent4">
              <a:lumMod val="75000"/>
            </a:schemeClr>
          </a:solidFill>
        </p:spPr>
        <p:txBody>
          <a:bodyPr wrap="none" rtlCol="0">
            <a:spAutoFit/>
          </a:bodyPr>
          <a:lstStyle/>
          <a:p>
            <a:r>
              <a:rPr lang="en-US" b="1" dirty="0"/>
              <a:t>M, A &amp; B Docks Nested</a:t>
            </a:r>
          </a:p>
        </p:txBody>
      </p:sp>
      <p:sp>
        <p:nvSpPr>
          <p:cNvPr id="15" name="Oval 14">
            <a:extLst>
              <a:ext uri="{FF2B5EF4-FFF2-40B4-BE49-F238E27FC236}">
                <a16:creationId xmlns:a16="http://schemas.microsoft.com/office/drawing/2014/main" id="{47746BE2-39B4-4C53-9E58-38BAFDA74286}"/>
              </a:ext>
            </a:extLst>
          </p:cNvPr>
          <p:cNvSpPr/>
          <p:nvPr/>
        </p:nvSpPr>
        <p:spPr>
          <a:xfrm>
            <a:off x="11079844" y="5884389"/>
            <a:ext cx="914400"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33652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7B722-A101-49BE-9AE1-5E89C77317D6}"/>
              </a:ext>
            </a:extLst>
          </p:cNvPr>
          <p:cNvSpPr>
            <a:spLocks noGrp="1"/>
          </p:cNvSpPr>
          <p:nvPr>
            <p:ph type="title"/>
          </p:nvPr>
        </p:nvSpPr>
        <p:spPr>
          <a:xfrm>
            <a:off x="913149" y="320132"/>
            <a:ext cx="10364451" cy="1144209"/>
          </a:xfrm>
        </p:spPr>
        <p:txBody>
          <a:bodyPr/>
          <a:lstStyle/>
          <a:p>
            <a:r>
              <a:rPr lang="en-US" b="1" dirty="0"/>
              <a:t>Lake Level 26% to 18%</a:t>
            </a:r>
            <a:br>
              <a:rPr lang="en-US" b="1" dirty="0"/>
            </a:br>
            <a:r>
              <a:rPr lang="en-US" sz="2800" b="1" dirty="0"/>
              <a:t>732’ </a:t>
            </a:r>
            <a:r>
              <a:rPr lang="en-US" sz="2800" b="1" cap="none" dirty="0"/>
              <a:t>to</a:t>
            </a:r>
            <a:r>
              <a:rPr lang="en-US" sz="2800" b="1" dirty="0"/>
              <a:t> 719’</a:t>
            </a:r>
            <a:endParaRPr lang="en-US" b="1" dirty="0"/>
          </a:p>
        </p:txBody>
      </p:sp>
      <p:sp>
        <p:nvSpPr>
          <p:cNvPr id="3" name="Content Placeholder 2">
            <a:extLst>
              <a:ext uri="{FF2B5EF4-FFF2-40B4-BE49-F238E27FC236}">
                <a16:creationId xmlns:a16="http://schemas.microsoft.com/office/drawing/2014/main" id="{24850D99-CB0D-4217-8617-0C11D9BD76A6}"/>
              </a:ext>
            </a:extLst>
          </p:cNvPr>
          <p:cNvSpPr>
            <a:spLocks noGrp="1"/>
          </p:cNvSpPr>
          <p:nvPr>
            <p:ph sz="quarter" idx="13"/>
          </p:nvPr>
        </p:nvSpPr>
        <p:spPr/>
        <p:txBody>
          <a:bodyPr/>
          <a:lstStyle/>
          <a:p>
            <a:pPr marL="0" indent="0">
              <a:buNone/>
            </a:pPr>
            <a:endParaRPr lang="en-US" dirty="0"/>
          </a:p>
        </p:txBody>
      </p:sp>
      <p:sp>
        <p:nvSpPr>
          <p:cNvPr id="4" name="Rectangle 3">
            <a:extLst>
              <a:ext uri="{FF2B5EF4-FFF2-40B4-BE49-F238E27FC236}">
                <a16:creationId xmlns:a16="http://schemas.microsoft.com/office/drawing/2014/main" id="{94E74375-CA3A-4E82-8DCD-99AABD06BC5D}"/>
              </a:ext>
            </a:extLst>
          </p:cNvPr>
          <p:cNvSpPr>
            <a:spLocks noChangeArrowheads="1"/>
          </p:cNvSpPr>
          <p:nvPr/>
        </p:nvSpPr>
        <p:spPr bwMode="auto">
          <a:xfrm rot="16200000">
            <a:off x="3464746" y="3606369"/>
            <a:ext cx="874108" cy="1457501"/>
          </a:xfrm>
          <a:prstGeom prst="rect">
            <a:avLst/>
          </a:prstGeom>
          <a:solidFill>
            <a:schemeClr val="accent4">
              <a:lumMod val="75000"/>
            </a:schemeClr>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C84C3B78-DBE2-4D82-9CD0-2792BF9D375C}"/>
              </a:ext>
            </a:extLst>
          </p:cNvPr>
          <p:cNvSpPr>
            <a:spLocks noChangeArrowheads="1"/>
          </p:cNvSpPr>
          <p:nvPr/>
        </p:nvSpPr>
        <p:spPr bwMode="auto">
          <a:xfrm rot="16200000">
            <a:off x="5428348" y="3603832"/>
            <a:ext cx="874109" cy="1457500"/>
          </a:xfrm>
          <a:prstGeom prst="rect">
            <a:avLst/>
          </a:prstGeom>
          <a:solidFill>
            <a:schemeClr val="accent4">
              <a:lumMod val="75000"/>
            </a:schemeClr>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DEB063C7-DC67-438A-A253-3EF7810AF12A}"/>
              </a:ext>
            </a:extLst>
          </p:cNvPr>
          <p:cNvSpPr>
            <a:spLocks noChangeArrowheads="1"/>
          </p:cNvSpPr>
          <p:nvPr/>
        </p:nvSpPr>
        <p:spPr bwMode="auto">
          <a:xfrm>
            <a:off x="1751955" y="3601012"/>
            <a:ext cx="874109" cy="1463138"/>
          </a:xfrm>
          <a:prstGeom prst="rect">
            <a:avLst/>
          </a:prstGeom>
          <a:solidFill>
            <a:schemeClr val="accent4">
              <a:lumMod val="75000"/>
            </a:schemeClr>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A54628A5-14E6-4104-A12E-A97B1BAECB3B}"/>
              </a:ext>
            </a:extLst>
          </p:cNvPr>
          <p:cNvSpPr>
            <a:spLocks noChangeArrowheads="1"/>
          </p:cNvSpPr>
          <p:nvPr/>
        </p:nvSpPr>
        <p:spPr bwMode="auto">
          <a:xfrm rot="1888601">
            <a:off x="7771031" y="1994373"/>
            <a:ext cx="916222" cy="1514623"/>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145DBA3A-2539-4765-A07C-E71833FAF950}"/>
              </a:ext>
            </a:extLst>
          </p:cNvPr>
          <p:cNvSpPr>
            <a:spLocks noChangeArrowheads="1"/>
          </p:cNvSpPr>
          <p:nvPr/>
        </p:nvSpPr>
        <p:spPr bwMode="auto">
          <a:xfrm rot="1849933">
            <a:off x="9642697" y="1679619"/>
            <a:ext cx="907891" cy="1536956"/>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sp>
        <p:nvSpPr>
          <p:cNvPr id="10" name="Rectangle 7">
            <a:extLst>
              <a:ext uri="{FF2B5EF4-FFF2-40B4-BE49-F238E27FC236}">
                <a16:creationId xmlns:a16="http://schemas.microsoft.com/office/drawing/2014/main" id="{C7C65A33-B1EA-457F-A1C0-959A5CF27805}"/>
              </a:ext>
            </a:extLst>
          </p:cNvPr>
          <p:cNvSpPr>
            <a:spLocks noChangeArrowheads="1"/>
          </p:cNvSpPr>
          <p:nvPr/>
        </p:nvSpPr>
        <p:spPr bwMode="auto">
          <a:xfrm>
            <a:off x="1311703" y="1524733"/>
            <a:ext cx="8291052"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M,  A, B</a:t>
            </a:r>
            <a:r>
              <a:rPr kumimoji="0" lang="en-US" altLang="en-US" sz="2800" b="0"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               D</a:t>
            </a:r>
            <a:endParaRPr kumimoji="0" lang="en-US" altLang="en-US" sz="2800" b="0" i="0" u="none" strike="noStrike" cap="none" normalizeH="0" baseline="0" dirty="0">
              <a:ln>
                <a:noFill/>
              </a:ln>
              <a:solidFill>
                <a:srgbClr val="0070C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14">
            <a:extLst>
              <a:ext uri="{FF2B5EF4-FFF2-40B4-BE49-F238E27FC236}">
                <a16:creationId xmlns:a16="http://schemas.microsoft.com/office/drawing/2014/main" id="{F81F71C1-3985-40C0-A6A4-F49A2BD8A066}"/>
              </a:ext>
            </a:extLst>
          </p:cNvPr>
          <p:cNvSpPr>
            <a:spLocks noChangeArrowheads="1"/>
          </p:cNvSpPr>
          <p:nvPr/>
        </p:nvSpPr>
        <p:spPr bwMode="auto">
          <a:xfrm>
            <a:off x="970292" y="4294693"/>
            <a:ext cx="7046657"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3200" b="0" i="0" u="none" strike="noStrike" cap="none" normalizeH="0" baseline="0" dirty="0">
                <a:ln>
                  <a:noFill/>
                </a:ln>
                <a:solidFill>
                  <a:schemeClr val="tx1"/>
                </a:solidFill>
                <a:effectLst/>
                <a:latin typeface="Arial" panose="020B0604020202020204" pitchFamily="34" charset="0"/>
              </a:rPr>
            </a:br>
            <a:endParaRPr kumimoji="0" lang="en-US" altLang="en-US" sz="3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Turkey Cove </a:t>
            </a: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20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Upper Parking Lot</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0FE4A1CC-5A7C-44FC-B84A-E3B9837CE063}"/>
              </a:ext>
            </a:extLst>
          </p:cNvPr>
          <p:cNvSpPr txBox="1"/>
          <p:nvPr/>
        </p:nvSpPr>
        <p:spPr>
          <a:xfrm>
            <a:off x="9401308" y="4654912"/>
            <a:ext cx="356188" cy="523220"/>
          </a:xfrm>
          <a:prstGeom prst="rect">
            <a:avLst/>
          </a:prstGeom>
          <a:noFill/>
        </p:spPr>
        <p:txBody>
          <a:bodyPr wrap="none" rtlCol="0">
            <a:spAutoFit/>
          </a:bodyPr>
          <a:lstStyle/>
          <a:p>
            <a:r>
              <a:rPr lang="en-US" sz="2800" b="1" dirty="0">
                <a:solidFill>
                  <a:srgbClr val="0070C0"/>
                </a:solidFill>
              </a:rPr>
              <a:t>E</a:t>
            </a:r>
          </a:p>
        </p:txBody>
      </p:sp>
      <p:sp>
        <p:nvSpPr>
          <p:cNvPr id="13" name="Rectangle 12">
            <a:extLst>
              <a:ext uri="{FF2B5EF4-FFF2-40B4-BE49-F238E27FC236}">
                <a16:creationId xmlns:a16="http://schemas.microsoft.com/office/drawing/2014/main" id="{E5FBFDCF-E751-41A7-A12A-460FA3C457DA}"/>
              </a:ext>
            </a:extLst>
          </p:cNvPr>
          <p:cNvSpPr>
            <a:spLocks noChangeArrowheads="1"/>
          </p:cNvSpPr>
          <p:nvPr/>
        </p:nvSpPr>
        <p:spPr bwMode="auto">
          <a:xfrm>
            <a:off x="8606889" y="5541638"/>
            <a:ext cx="1626782" cy="774411"/>
          </a:xfrm>
          <a:prstGeom prst="rect">
            <a:avLst/>
          </a:prstGeom>
          <a:solidFill>
            <a:schemeClr val="accent4">
              <a:lumMod val="75000"/>
            </a:schemeClr>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943B1035-A166-4DBC-8376-642B2CAE552F}"/>
              </a:ext>
            </a:extLst>
          </p:cNvPr>
          <p:cNvSpPr txBox="1"/>
          <p:nvPr/>
        </p:nvSpPr>
        <p:spPr>
          <a:xfrm>
            <a:off x="1243394" y="6215284"/>
            <a:ext cx="2616422" cy="369332"/>
          </a:xfrm>
          <a:prstGeom prst="rect">
            <a:avLst/>
          </a:prstGeom>
          <a:solidFill>
            <a:schemeClr val="accent4">
              <a:lumMod val="75000"/>
            </a:schemeClr>
          </a:solidFill>
        </p:spPr>
        <p:txBody>
          <a:bodyPr wrap="none" rtlCol="0">
            <a:spAutoFit/>
          </a:bodyPr>
          <a:lstStyle/>
          <a:p>
            <a:r>
              <a:rPr lang="en-US" b="1" dirty="0"/>
              <a:t>M, A, B &amp; E Docks Nested</a:t>
            </a:r>
          </a:p>
        </p:txBody>
      </p:sp>
      <p:sp>
        <p:nvSpPr>
          <p:cNvPr id="15" name="Oval 14">
            <a:extLst>
              <a:ext uri="{FF2B5EF4-FFF2-40B4-BE49-F238E27FC236}">
                <a16:creationId xmlns:a16="http://schemas.microsoft.com/office/drawing/2014/main" id="{1D872539-DAA6-4B1D-A787-010E53ED0F85}"/>
              </a:ext>
            </a:extLst>
          </p:cNvPr>
          <p:cNvSpPr/>
          <p:nvPr/>
        </p:nvSpPr>
        <p:spPr>
          <a:xfrm>
            <a:off x="11079844" y="5884389"/>
            <a:ext cx="1008692"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27624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7B722-A101-49BE-9AE1-5E89C77317D6}"/>
              </a:ext>
            </a:extLst>
          </p:cNvPr>
          <p:cNvSpPr>
            <a:spLocks noGrp="1"/>
          </p:cNvSpPr>
          <p:nvPr>
            <p:ph type="title"/>
          </p:nvPr>
        </p:nvSpPr>
        <p:spPr>
          <a:xfrm>
            <a:off x="913149" y="320132"/>
            <a:ext cx="10364451" cy="1144209"/>
          </a:xfrm>
        </p:spPr>
        <p:txBody>
          <a:bodyPr/>
          <a:lstStyle/>
          <a:p>
            <a:r>
              <a:rPr lang="en-US" b="1" dirty="0"/>
              <a:t>Lake Level 17% to 17%</a:t>
            </a:r>
            <a:br>
              <a:rPr lang="en-US" b="1" dirty="0"/>
            </a:br>
            <a:r>
              <a:rPr lang="en-US" sz="2800" b="1" dirty="0"/>
              <a:t>717’ </a:t>
            </a:r>
            <a:r>
              <a:rPr lang="en-US" sz="2800" b="1" cap="none" dirty="0"/>
              <a:t>to</a:t>
            </a:r>
            <a:r>
              <a:rPr lang="en-US" sz="2800" b="1" dirty="0"/>
              <a:t> 714’</a:t>
            </a:r>
            <a:endParaRPr lang="en-US" b="1" dirty="0"/>
          </a:p>
        </p:txBody>
      </p:sp>
      <p:pic>
        <p:nvPicPr>
          <p:cNvPr id="16" name="Content Placeholder 15" descr="A picture containing outdoor, sky, water, nature&#10;&#10;Description automatically generated">
            <a:extLst>
              <a:ext uri="{FF2B5EF4-FFF2-40B4-BE49-F238E27FC236}">
                <a16:creationId xmlns:a16="http://schemas.microsoft.com/office/drawing/2014/main" id="{888D3804-0E50-E655-412F-2CBF1649F73F}"/>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9918839" y="1571948"/>
            <a:ext cx="2075405" cy="1556554"/>
          </a:xfrm>
        </p:spPr>
      </p:pic>
      <p:sp>
        <p:nvSpPr>
          <p:cNvPr id="4" name="Rectangle 3">
            <a:extLst>
              <a:ext uri="{FF2B5EF4-FFF2-40B4-BE49-F238E27FC236}">
                <a16:creationId xmlns:a16="http://schemas.microsoft.com/office/drawing/2014/main" id="{94E74375-CA3A-4E82-8DCD-99AABD06BC5D}"/>
              </a:ext>
            </a:extLst>
          </p:cNvPr>
          <p:cNvSpPr>
            <a:spLocks noChangeArrowheads="1"/>
          </p:cNvSpPr>
          <p:nvPr/>
        </p:nvSpPr>
        <p:spPr bwMode="auto">
          <a:xfrm rot="16200000">
            <a:off x="3464746" y="3606369"/>
            <a:ext cx="874108" cy="1457501"/>
          </a:xfrm>
          <a:prstGeom prst="rect">
            <a:avLst/>
          </a:prstGeom>
          <a:solidFill>
            <a:schemeClr val="accent4">
              <a:lumMod val="75000"/>
            </a:schemeClr>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C84C3B78-DBE2-4D82-9CD0-2792BF9D375C}"/>
              </a:ext>
            </a:extLst>
          </p:cNvPr>
          <p:cNvSpPr>
            <a:spLocks noChangeArrowheads="1"/>
          </p:cNvSpPr>
          <p:nvPr/>
        </p:nvSpPr>
        <p:spPr bwMode="auto">
          <a:xfrm rot="16200000">
            <a:off x="5428348" y="3603832"/>
            <a:ext cx="874109" cy="1457500"/>
          </a:xfrm>
          <a:prstGeom prst="rect">
            <a:avLst/>
          </a:prstGeom>
          <a:solidFill>
            <a:schemeClr val="accent4">
              <a:lumMod val="75000"/>
            </a:schemeClr>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DEB063C7-DC67-438A-A253-3EF7810AF12A}"/>
              </a:ext>
            </a:extLst>
          </p:cNvPr>
          <p:cNvSpPr>
            <a:spLocks noChangeArrowheads="1"/>
          </p:cNvSpPr>
          <p:nvPr/>
        </p:nvSpPr>
        <p:spPr bwMode="auto">
          <a:xfrm>
            <a:off x="1712197" y="3601012"/>
            <a:ext cx="874109" cy="1463138"/>
          </a:xfrm>
          <a:prstGeom prst="rect">
            <a:avLst/>
          </a:prstGeom>
          <a:solidFill>
            <a:schemeClr val="accent4">
              <a:lumMod val="75000"/>
            </a:schemeClr>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A54628A5-14E6-4104-A12E-A97B1BAECB3B}"/>
              </a:ext>
            </a:extLst>
          </p:cNvPr>
          <p:cNvSpPr>
            <a:spLocks noChangeArrowheads="1"/>
          </p:cNvSpPr>
          <p:nvPr/>
        </p:nvSpPr>
        <p:spPr bwMode="auto">
          <a:xfrm rot="1486306">
            <a:off x="7506882" y="2310963"/>
            <a:ext cx="916222" cy="1514623"/>
          </a:xfrm>
          <a:prstGeom prst="rect">
            <a:avLst/>
          </a:prstGeom>
          <a:solidFill>
            <a:schemeClr val="accent4">
              <a:lumMod val="75000"/>
            </a:schemeClr>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145DBA3A-2539-4765-A07C-E71833FAF950}"/>
              </a:ext>
            </a:extLst>
          </p:cNvPr>
          <p:cNvSpPr>
            <a:spLocks noChangeArrowheads="1"/>
          </p:cNvSpPr>
          <p:nvPr/>
        </p:nvSpPr>
        <p:spPr bwMode="auto">
          <a:xfrm rot="1508751">
            <a:off x="8360938" y="2678051"/>
            <a:ext cx="907891" cy="1536956"/>
          </a:xfrm>
          <a:prstGeom prst="rect">
            <a:avLst/>
          </a:prstGeom>
          <a:solidFill>
            <a:schemeClr val="accent4">
              <a:lumMod val="75000"/>
            </a:schemeClr>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sp>
        <p:nvSpPr>
          <p:cNvPr id="10" name="Rectangle 7">
            <a:extLst>
              <a:ext uri="{FF2B5EF4-FFF2-40B4-BE49-F238E27FC236}">
                <a16:creationId xmlns:a16="http://schemas.microsoft.com/office/drawing/2014/main" id="{C7C65A33-B1EA-457F-A1C0-959A5CF27805}"/>
              </a:ext>
            </a:extLst>
          </p:cNvPr>
          <p:cNvSpPr>
            <a:spLocks noChangeArrowheads="1"/>
          </p:cNvSpPr>
          <p:nvPr/>
        </p:nvSpPr>
        <p:spPr bwMode="auto">
          <a:xfrm>
            <a:off x="1304793" y="1680188"/>
            <a:ext cx="796404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M,  A, B</a:t>
            </a:r>
            <a:r>
              <a:rPr kumimoji="0" lang="en-US" altLang="en-US" sz="2800" b="0"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           D</a:t>
            </a:r>
            <a:endParaRPr kumimoji="0" lang="en-US" altLang="en-US" sz="2800" b="0" i="0" u="none" strike="noStrike" cap="none" normalizeH="0" baseline="0" dirty="0">
              <a:ln>
                <a:noFill/>
              </a:ln>
              <a:solidFill>
                <a:srgbClr val="0070C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14">
            <a:extLst>
              <a:ext uri="{FF2B5EF4-FFF2-40B4-BE49-F238E27FC236}">
                <a16:creationId xmlns:a16="http://schemas.microsoft.com/office/drawing/2014/main" id="{F81F71C1-3985-40C0-A6A4-F49A2BD8A066}"/>
              </a:ext>
            </a:extLst>
          </p:cNvPr>
          <p:cNvSpPr>
            <a:spLocks noChangeArrowheads="1"/>
          </p:cNvSpPr>
          <p:nvPr/>
        </p:nvSpPr>
        <p:spPr bwMode="auto">
          <a:xfrm>
            <a:off x="970292" y="4294693"/>
            <a:ext cx="7046657"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3200" b="0" i="0" u="none" strike="noStrike" cap="none" normalizeH="0" baseline="0" dirty="0">
                <a:ln>
                  <a:noFill/>
                </a:ln>
                <a:solidFill>
                  <a:schemeClr val="tx1"/>
                </a:solidFill>
                <a:effectLst/>
                <a:latin typeface="Arial" panose="020B0604020202020204" pitchFamily="34" charset="0"/>
              </a:rPr>
            </a:br>
            <a:endParaRPr kumimoji="0" lang="en-US" altLang="en-US" sz="3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Turkey Cove </a:t>
            </a: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20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Upper Parking Lot</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0FE4A1CC-5A7C-44FC-B84A-E3B9837CE063}"/>
              </a:ext>
            </a:extLst>
          </p:cNvPr>
          <p:cNvSpPr txBox="1"/>
          <p:nvPr/>
        </p:nvSpPr>
        <p:spPr>
          <a:xfrm>
            <a:off x="9268833" y="4592232"/>
            <a:ext cx="356188" cy="523220"/>
          </a:xfrm>
          <a:prstGeom prst="rect">
            <a:avLst/>
          </a:prstGeom>
          <a:noFill/>
        </p:spPr>
        <p:txBody>
          <a:bodyPr wrap="none" rtlCol="0">
            <a:spAutoFit/>
          </a:bodyPr>
          <a:lstStyle/>
          <a:p>
            <a:r>
              <a:rPr lang="en-US" sz="2800" b="1" dirty="0">
                <a:solidFill>
                  <a:srgbClr val="0070C0"/>
                </a:solidFill>
              </a:rPr>
              <a:t>E</a:t>
            </a:r>
          </a:p>
        </p:txBody>
      </p:sp>
      <p:sp>
        <p:nvSpPr>
          <p:cNvPr id="13" name="Rectangle 12">
            <a:extLst>
              <a:ext uri="{FF2B5EF4-FFF2-40B4-BE49-F238E27FC236}">
                <a16:creationId xmlns:a16="http://schemas.microsoft.com/office/drawing/2014/main" id="{E5FBFDCF-E751-41A7-A12A-460FA3C457DA}"/>
              </a:ext>
            </a:extLst>
          </p:cNvPr>
          <p:cNvSpPr>
            <a:spLocks noChangeArrowheads="1"/>
          </p:cNvSpPr>
          <p:nvPr/>
        </p:nvSpPr>
        <p:spPr bwMode="auto">
          <a:xfrm>
            <a:off x="8606889" y="5541638"/>
            <a:ext cx="1626782" cy="774411"/>
          </a:xfrm>
          <a:prstGeom prst="rect">
            <a:avLst/>
          </a:prstGeom>
          <a:solidFill>
            <a:schemeClr val="accent4">
              <a:lumMod val="75000"/>
            </a:schemeClr>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0C7BC894-63A9-4D43-880B-C230076F6929}"/>
              </a:ext>
            </a:extLst>
          </p:cNvPr>
          <p:cNvSpPr txBox="1"/>
          <p:nvPr/>
        </p:nvSpPr>
        <p:spPr>
          <a:xfrm>
            <a:off x="1243394" y="6215284"/>
            <a:ext cx="2871299" cy="369332"/>
          </a:xfrm>
          <a:prstGeom prst="rect">
            <a:avLst/>
          </a:prstGeom>
          <a:solidFill>
            <a:schemeClr val="accent4">
              <a:lumMod val="75000"/>
            </a:schemeClr>
          </a:solidFill>
        </p:spPr>
        <p:txBody>
          <a:bodyPr wrap="none" rtlCol="0">
            <a:spAutoFit/>
          </a:bodyPr>
          <a:lstStyle/>
          <a:p>
            <a:r>
              <a:rPr lang="en-US" b="1" dirty="0"/>
              <a:t>M, A, B, C &amp; E Docks Nested</a:t>
            </a:r>
          </a:p>
        </p:txBody>
      </p:sp>
      <p:sp>
        <p:nvSpPr>
          <p:cNvPr id="15" name="Oval 14">
            <a:extLst>
              <a:ext uri="{FF2B5EF4-FFF2-40B4-BE49-F238E27FC236}">
                <a16:creationId xmlns:a16="http://schemas.microsoft.com/office/drawing/2014/main" id="{DDC04898-F3CA-4705-97FA-9AA60536AD99}"/>
              </a:ext>
            </a:extLst>
          </p:cNvPr>
          <p:cNvSpPr/>
          <p:nvPr/>
        </p:nvSpPr>
        <p:spPr>
          <a:xfrm>
            <a:off x="11079844" y="5884389"/>
            <a:ext cx="914400"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FC3D0F77-807F-E110-C0DE-9E8F96C99327}"/>
              </a:ext>
            </a:extLst>
          </p:cNvPr>
          <p:cNvSpPr txBox="1"/>
          <p:nvPr/>
        </p:nvSpPr>
        <p:spPr>
          <a:xfrm>
            <a:off x="10233671" y="3429000"/>
            <a:ext cx="1582484" cy="369332"/>
          </a:xfrm>
          <a:prstGeom prst="rect">
            <a:avLst/>
          </a:prstGeom>
          <a:noFill/>
        </p:spPr>
        <p:txBody>
          <a:bodyPr wrap="none" rtlCol="0">
            <a:spAutoFit/>
          </a:bodyPr>
          <a:lstStyle/>
          <a:p>
            <a:r>
              <a:rPr lang="en-US" dirty="0">
                <a:solidFill>
                  <a:srgbClr val="0070C0"/>
                </a:solidFill>
              </a:rPr>
              <a:t>October 2022 </a:t>
            </a:r>
          </a:p>
        </p:txBody>
      </p:sp>
    </p:spTree>
    <p:extLst>
      <p:ext uri="{BB962C8B-B14F-4D97-AF65-F5344CB8AC3E}">
        <p14:creationId xmlns:p14="http://schemas.microsoft.com/office/powerpoint/2010/main" val="361287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8F26A-8276-4624-BD22-F11F1D369ACF}"/>
              </a:ext>
            </a:extLst>
          </p:cNvPr>
          <p:cNvSpPr>
            <a:spLocks noGrp="1"/>
          </p:cNvSpPr>
          <p:nvPr>
            <p:ph type="title"/>
          </p:nvPr>
        </p:nvSpPr>
        <p:spPr/>
        <p:txBody>
          <a:bodyPr/>
          <a:lstStyle/>
          <a:p>
            <a:r>
              <a:rPr lang="en-US" b="1" dirty="0"/>
              <a:t>Agenda</a:t>
            </a:r>
          </a:p>
        </p:txBody>
      </p:sp>
      <p:sp>
        <p:nvSpPr>
          <p:cNvPr id="3" name="Content Placeholder 2">
            <a:extLst>
              <a:ext uri="{FF2B5EF4-FFF2-40B4-BE49-F238E27FC236}">
                <a16:creationId xmlns:a16="http://schemas.microsoft.com/office/drawing/2014/main" id="{64A714D5-B299-4350-9776-E08E534CC72C}"/>
              </a:ext>
            </a:extLst>
          </p:cNvPr>
          <p:cNvSpPr>
            <a:spLocks noGrp="1"/>
          </p:cNvSpPr>
          <p:nvPr>
            <p:ph idx="1"/>
          </p:nvPr>
        </p:nvSpPr>
        <p:spPr/>
        <p:txBody>
          <a:bodyPr>
            <a:normAutofit lnSpcReduction="10000"/>
          </a:bodyPr>
          <a:lstStyle/>
          <a:p>
            <a:r>
              <a:rPr lang="en-US" b="1" dirty="0"/>
              <a:t>Welcome – Introductions</a:t>
            </a:r>
          </a:p>
          <a:p>
            <a:r>
              <a:rPr lang="en-US" b="1" dirty="0"/>
              <a:t>Lake Levels</a:t>
            </a:r>
          </a:p>
          <a:p>
            <a:pPr lvl="1"/>
            <a:r>
              <a:rPr lang="en-US" b="1" dirty="0"/>
              <a:t>Predictions </a:t>
            </a:r>
          </a:p>
          <a:p>
            <a:pPr lvl="1"/>
            <a:r>
              <a:rPr lang="en-US" b="1" dirty="0"/>
              <a:t>Dock Layouts </a:t>
            </a:r>
          </a:p>
          <a:p>
            <a:r>
              <a:rPr lang="en-US" b="1" dirty="0"/>
              <a:t>Financials</a:t>
            </a:r>
          </a:p>
          <a:p>
            <a:pPr lvl="1"/>
            <a:r>
              <a:rPr lang="en-US" b="1" dirty="0"/>
              <a:t>2022 Expenses Closeout </a:t>
            </a:r>
          </a:p>
          <a:p>
            <a:pPr lvl="1"/>
            <a:r>
              <a:rPr lang="en-US" b="1" dirty="0"/>
              <a:t>Increase Annual Maintenance Fee</a:t>
            </a:r>
          </a:p>
          <a:p>
            <a:pPr lvl="1"/>
            <a:r>
              <a:rPr lang="en-US" b="1" dirty="0"/>
              <a:t>2023 Budget – Expenses LE</a:t>
            </a:r>
          </a:p>
          <a:p>
            <a:r>
              <a:rPr lang="en-US" b="1" dirty="0"/>
              <a:t>Members Comments </a:t>
            </a:r>
          </a:p>
          <a:p>
            <a:r>
              <a:rPr lang="en-US" b="1" dirty="0"/>
              <a:t>Closing remarks</a:t>
            </a:r>
            <a:endParaRPr lang="en-US" dirty="0"/>
          </a:p>
        </p:txBody>
      </p:sp>
    </p:spTree>
    <p:extLst>
      <p:ext uri="{BB962C8B-B14F-4D97-AF65-F5344CB8AC3E}">
        <p14:creationId xmlns:p14="http://schemas.microsoft.com/office/powerpoint/2010/main" val="1929441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CAFF0-EF32-48EC-AA2C-AECD22660BA2}"/>
              </a:ext>
            </a:extLst>
          </p:cNvPr>
          <p:cNvSpPr>
            <a:spLocks noGrp="1"/>
          </p:cNvSpPr>
          <p:nvPr>
            <p:ph type="title"/>
          </p:nvPr>
        </p:nvSpPr>
        <p:spPr>
          <a:xfrm>
            <a:off x="905121" y="-132792"/>
            <a:ext cx="10515600" cy="1325563"/>
          </a:xfrm>
        </p:spPr>
        <p:txBody>
          <a:bodyPr/>
          <a:lstStyle/>
          <a:p>
            <a:r>
              <a:rPr lang="en-US" dirty="0"/>
              <a:t>21 Years of Lake Level History</a:t>
            </a:r>
          </a:p>
        </p:txBody>
      </p:sp>
      <p:pic>
        <p:nvPicPr>
          <p:cNvPr id="7" name="Picture 6">
            <a:extLst>
              <a:ext uri="{FF2B5EF4-FFF2-40B4-BE49-F238E27FC236}">
                <a16:creationId xmlns:a16="http://schemas.microsoft.com/office/drawing/2014/main" id="{EBC291E0-0030-4747-88BF-2C3AC779E096}"/>
              </a:ext>
            </a:extLst>
          </p:cNvPr>
          <p:cNvPicPr>
            <a:picLocks noChangeAspect="1"/>
          </p:cNvPicPr>
          <p:nvPr/>
        </p:nvPicPr>
        <p:blipFill>
          <a:blip r:embed="rId3"/>
          <a:stretch>
            <a:fillRect/>
          </a:stretch>
        </p:blipFill>
        <p:spPr>
          <a:xfrm>
            <a:off x="0" y="1016000"/>
            <a:ext cx="12192000" cy="5842000"/>
          </a:xfrm>
          <a:prstGeom prst="rect">
            <a:avLst/>
          </a:prstGeom>
        </p:spPr>
      </p:pic>
      <p:sp>
        <p:nvSpPr>
          <p:cNvPr id="3" name="TextBox 2">
            <a:extLst>
              <a:ext uri="{FF2B5EF4-FFF2-40B4-BE49-F238E27FC236}">
                <a16:creationId xmlns:a16="http://schemas.microsoft.com/office/drawing/2014/main" id="{3E1C3137-6136-D198-2D54-8E459108B0F9}"/>
              </a:ext>
            </a:extLst>
          </p:cNvPr>
          <p:cNvSpPr txBox="1"/>
          <p:nvPr/>
        </p:nvSpPr>
        <p:spPr>
          <a:xfrm>
            <a:off x="4343400" y="4508500"/>
            <a:ext cx="415498" cy="230832"/>
          </a:xfrm>
          <a:prstGeom prst="rect">
            <a:avLst/>
          </a:prstGeom>
          <a:noFill/>
        </p:spPr>
        <p:txBody>
          <a:bodyPr wrap="none" rtlCol="0">
            <a:spAutoFit/>
          </a:bodyPr>
          <a:lstStyle/>
          <a:p>
            <a:r>
              <a:rPr lang="en-US" sz="900" dirty="0">
                <a:solidFill>
                  <a:srgbClr val="00B050"/>
                </a:solidFill>
              </a:rPr>
              <a:t>2022</a:t>
            </a:r>
          </a:p>
        </p:txBody>
      </p:sp>
      <p:sp>
        <p:nvSpPr>
          <p:cNvPr id="4" name="TextBox 3">
            <a:extLst>
              <a:ext uri="{FF2B5EF4-FFF2-40B4-BE49-F238E27FC236}">
                <a16:creationId xmlns:a16="http://schemas.microsoft.com/office/drawing/2014/main" id="{E12A106F-6E6C-757D-8FFB-1D5C7DD64E5C}"/>
              </a:ext>
            </a:extLst>
          </p:cNvPr>
          <p:cNvSpPr txBox="1"/>
          <p:nvPr/>
        </p:nvSpPr>
        <p:spPr>
          <a:xfrm>
            <a:off x="2209800" y="-1473200"/>
            <a:ext cx="184731" cy="338554"/>
          </a:xfrm>
          <a:prstGeom prst="rect">
            <a:avLst/>
          </a:prstGeom>
          <a:noFill/>
        </p:spPr>
        <p:txBody>
          <a:bodyPr wrap="none" rtlCol="0">
            <a:spAutoFit/>
          </a:bodyPr>
          <a:lstStyle/>
          <a:p>
            <a:endParaRPr lang="en-US" sz="1600" dirty="0"/>
          </a:p>
        </p:txBody>
      </p:sp>
    </p:spTree>
    <p:extLst>
      <p:ext uri="{BB962C8B-B14F-4D97-AF65-F5344CB8AC3E}">
        <p14:creationId xmlns:p14="http://schemas.microsoft.com/office/powerpoint/2010/main" val="21509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CAFF0-EF32-48EC-AA2C-AECD22660BA2}"/>
              </a:ext>
            </a:extLst>
          </p:cNvPr>
          <p:cNvSpPr>
            <a:spLocks noGrp="1"/>
          </p:cNvSpPr>
          <p:nvPr>
            <p:ph type="title"/>
          </p:nvPr>
        </p:nvSpPr>
        <p:spPr>
          <a:xfrm>
            <a:off x="848560" y="338548"/>
            <a:ext cx="10515600" cy="1325563"/>
          </a:xfrm>
        </p:spPr>
        <p:txBody>
          <a:bodyPr/>
          <a:lstStyle/>
          <a:p>
            <a:r>
              <a:rPr lang="en-US" dirty="0"/>
              <a:t>20 Years of Lake Level History</a:t>
            </a:r>
          </a:p>
        </p:txBody>
      </p:sp>
      <p:pic>
        <p:nvPicPr>
          <p:cNvPr id="4" name="Picture 3">
            <a:extLst>
              <a:ext uri="{FF2B5EF4-FFF2-40B4-BE49-F238E27FC236}">
                <a16:creationId xmlns:a16="http://schemas.microsoft.com/office/drawing/2014/main" id="{955EB16B-ABEB-481E-BB03-2CB10891ABAC}"/>
              </a:ext>
            </a:extLst>
          </p:cNvPr>
          <p:cNvPicPr>
            <a:picLocks noChangeAspect="1"/>
          </p:cNvPicPr>
          <p:nvPr/>
        </p:nvPicPr>
        <p:blipFill>
          <a:blip r:embed="rId3"/>
          <a:stretch>
            <a:fillRect/>
          </a:stretch>
        </p:blipFill>
        <p:spPr>
          <a:xfrm>
            <a:off x="0" y="393872"/>
            <a:ext cx="12192000" cy="6070255"/>
          </a:xfrm>
          <a:prstGeom prst="rect">
            <a:avLst/>
          </a:prstGeom>
        </p:spPr>
      </p:pic>
      <p:sp>
        <p:nvSpPr>
          <p:cNvPr id="5" name="TextBox 4">
            <a:extLst>
              <a:ext uri="{FF2B5EF4-FFF2-40B4-BE49-F238E27FC236}">
                <a16:creationId xmlns:a16="http://schemas.microsoft.com/office/drawing/2014/main" id="{CA4C8659-F2FB-4E20-A1DC-C86F82F9AF52}"/>
              </a:ext>
            </a:extLst>
          </p:cNvPr>
          <p:cNvSpPr txBox="1"/>
          <p:nvPr/>
        </p:nvSpPr>
        <p:spPr>
          <a:xfrm>
            <a:off x="2636520" y="6165508"/>
            <a:ext cx="8321040" cy="707886"/>
          </a:xfrm>
          <a:prstGeom prst="rect">
            <a:avLst/>
          </a:prstGeom>
          <a:noFill/>
        </p:spPr>
        <p:txBody>
          <a:bodyPr wrap="square" rtlCol="0">
            <a:spAutoFit/>
          </a:bodyPr>
          <a:lstStyle/>
          <a:p>
            <a:r>
              <a:rPr lang="en-US" sz="4000" dirty="0"/>
              <a:t>2023 Lake Level Predictions</a:t>
            </a:r>
          </a:p>
        </p:txBody>
      </p:sp>
    </p:spTree>
    <p:extLst>
      <p:ext uri="{BB962C8B-B14F-4D97-AF65-F5344CB8AC3E}">
        <p14:creationId xmlns:p14="http://schemas.microsoft.com/office/powerpoint/2010/main" val="1811998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41F9F7-5E72-4F60-BCD8-6B53B0A5A0E7}"/>
              </a:ext>
            </a:extLst>
          </p:cNvPr>
          <p:cNvPicPr>
            <a:picLocks noChangeAspect="1"/>
          </p:cNvPicPr>
          <p:nvPr/>
        </p:nvPicPr>
        <p:blipFill>
          <a:blip r:embed="rId3"/>
          <a:stretch>
            <a:fillRect/>
          </a:stretch>
        </p:blipFill>
        <p:spPr>
          <a:xfrm>
            <a:off x="622091" y="112426"/>
            <a:ext cx="12192000" cy="6858000"/>
          </a:xfrm>
          <a:prstGeom prst="rect">
            <a:avLst/>
          </a:prstGeom>
        </p:spPr>
      </p:pic>
    </p:spTree>
    <p:extLst>
      <p:ext uri="{BB962C8B-B14F-4D97-AF65-F5344CB8AC3E}">
        <p14:creationId xmlns:p14="http://schemas.microsoft.com/office/powerpoint/2010/main" val="1820343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113E1F4-0188-43C2-B4CD-8F24EE7D6172}"/>
              </a:ext>
            </a:extLst>
          </p:cNvPr>
          <p:cNvGraphicFramePr>
            <a:graphicFrameLocks noGrp="1"/>
          </p:cNvGraphicFramePr>
          <p:nvPr>
            <p:extLst>
              <p:ext uri="{D42A27DB-BD31-4B8C-83A1-F6EECF244321}">
                <p14:modId xmlns:p14="http://schemas.microsoft.com/office/powerpoint/2010/main" val="2640370377"/>
              </p:ext>
            </p:extLst>
          </p:nvPr>
        </p:nvGraphicFramePr>
        <p:xfrm>
          <a:off x="444618" y="285225"/>
          <a:ext cx="11308352" cy="6358853"/>
        </p:xfrm>
        <a:graphic>
          <a:graphicData uri="http://schemas.openxmlformats.org/drawingml/2006/table">
            <a:tbl>
              <a:tblPr/>
              <a:tblGrid>
                <a:gridCol w="207081">
                  <a:extLst>
                    <a:ext uri="{9D8B030D-6E8A-4147-A177-3AD203B41FA5}">
                      <a16:colId xmlns:a16="http://schemas.microsoft.com/office/drawing/2014/main" val="3590473797"/>
                    </a:ext>
                  </a:extLst>
                </a:gridCol>
                <a:gridCol w="331329">
                  <a:extLst>
                    <a:ext uri="{9D8B030D-6E8A-4147-A177-3AD203B41FA5}">
                      <a16:colId xmlns:a16="http://schemas.microsoft.com/office/drawing/2014/main" val="2572480887"/>
                    </a:ext>
                  </a:extLst>
                </a:gridCol>
                <a:gridCol w="469385">
                  <a:extLst>
                    <a:ext uri="{9D8B030D-6E8A-4147-A177-3AD203B41FA5}">
                      <a16:colId xmlns:a16="http://schemas.microsoft.com/office/drawing/2014/main" val="1302056711"/>
                    </a:ext>
                  </a:extLst>
                </a:gridCol>
                <a:gridCol w="331329">
                  <a:extLst>
                    <a:ext uri="{9D8B030D-6E8A-4147-A177-3AD203B41FA5}">
                      <a16:colId xmlns:a16="http://schemas.microsoft.com/office/drawing/2014/main" val="2917615767"/>
                    </a:ext>
                  </a:extLst>
                </a:gridCol>
                <a:gridCol w="655757">
                  <a:extLst>
                    <a:ext uri="{9D8B030D-6E8A-4147-A177-3AD203B41FA5}">
                      <a16:colId xmlns:a16="http://schemas.microsoft.com/office/drawing/2014/main" val="2733699983"/>
                    </a:ext>
                  </a:extLst>
                </a:gridCol>
                <a:gridCol w="331329">
                  <a:extLst>
                    <a:ext uri="{9D8B030D-6E8A-4147-A177-3AD203B41FA5}">
                      <a16:colId xmlns:a16="http://schemas.microsoft.com/office/drawing/2014/main" val="1157043425"/>
                    </a:ext>
                  </a:extLst>
                </a:gridCol>
                <a:gridCol w="388277">
                  <a:extLst>
                    <a:ext uri="{9D8B030D-6E8A-4147-A177-3AD203B41FA5}">
                      <a16:colId xmlns:a16="http://schemas.microsoft.com/office/drawing/2014/main" val="1707492269"/>
                    </a:ext>
                  </a:extLst>
                </a:gridCol>
                <a:gridCol w="207081">
                  <a:extLst>
                    <a:ext uri="{9D8B030D-6E8A-4147-A177-3AD203B41FA5}">
                      <a16:colId xmlns:a16="http://schemas.microsoft.com/office/drawing/2014/main" val="1921636215"/>
                    </a:ext>
                  </a:extLst>
                </a:gridCol>
                <a:gridCol w="331329">
                  <a:extLst>
                    <a:ext uri="{9D8B030D-6E8A-4147-A177-3AD203B41FA5}">
                      <a16:colId xmlns:a16="http://schemas.microsoft.com/office/drawing/2014/main" val="2806180275"/>
                    </a:ext>
                  </a:extLst>
                </a:gridCol>
                <a:gridCol w="469385">
                  <a:extLst>
                    <a:ext uri="{9D8B030D-6E8A-4147-A177-3AD203B41FA5}">
                      <a16:colId xmlns:a16="http://schemas.microsoft.com/office/drawing/2014/main" val="175570789"/>
                    </a:ext>
                  </a:extLst>
                </a:gridCol>
                <a:gridCol w="331329">
                  <a:extLst>
                    <a:ext uri="{9D8B030D-6E8A-4147-A177-3AD203B41FA5}">
                      <a16:colId xmlns:a16="http://schemas.microsoft.com/office/drawing/2014/main" val="2986656515"/>
                    </a:ext>
                  </a:extLst>
                </a:gridCol>
                <a:gridCol w="635049">
                  <a:extLst>
                    <a:ext uri="{9D8B030D-6E8A-4147-A177-3AD203B41FA5}">
                      <a16:colId xmlns:a16="http://schemas.microsoft.com/office/drawing/2014/main" val="2285336409"/>
                    </a:ext>
                  </a:extLst>
                </a:gridCol>
                <a:gridCol w="331329">
                  <a:extLst>
                    <a:ext uri="{9D8B030D-6E8A-4147-A177-3AD203B41FA5}">
                      <a16:colId xmlns:a16="http://schemas.microsoft.com/office/drawing/2014/main" val="3516730978"/>
                    </a:ext>
                  </a:extLst>
                </a:gridCol>
                <a:gridCol w="388277">
                  <a:extLst>
                    <a:ext uri="{9D8B030D-6E8A-4147-A177-3AD203B41FA5}">
                      <a16:colId xmlns:a16="http://schemas.microsoft.com/office/drawing/2014/main" val="2081588664"/>
                    </a:ext>
                  </a:extLst>
                </a:gridCol>
                <a:gridCol w="207081">
                  <a:extLst>
                    <a:ext uri="{9D8B030D-6E8A-4147-A177-3AD203B41FA5}">
                      <a16:colId xmlns:a16="http://schemas.microsoft.com/office/drawing/2014/main" val="3200150028"/>
                    </a:ext>
                  </a:extLst>
                </a:gridCol>
                <a:gridCol w="331329">
                  <a:extLst>
                    <a:ext uri="{9D8B030D-6E8A-4147-A177-3AD203B41FA5}">
                      <a16:colId xmlns:a16="http://schemas.microsoft.com/office/drawing/2014/main" val="3951363776"/>
                    </a:ext>
                  </a:extLst>
                </a:gridCol>
                <a:gridCol w="469385">
                  <a:extLst>
                    <a:ext uri="{9D8B030D-6E8A-4147-A177-3AD203B41FA5}">
                      <a16:colId xmlns:a16="http://schemas.microsoft.com/office/drawing/2014/main" val="2468656572"/>
                    </a:ext>
                  </a:extLst>
                </a:gridCol>
                <a:gridCol w="331329">
                  <a:extLst>
                    <a:ext uri="{9D8B030D-6E8A-4147-A177-3AD203B41FA5}">
                      <a16:colId xmlns:a16="http://schemas.microsoft.com/office/drawing/2014/main" val="1743723749"/>
                    </a:ext>
                  </a:extLst>
                </a:gridCol>
                <a:gridCol w="773104">
                  <a:extLst>
                    <a:ext uri="{9D8B030D-6E8A-4147-A177-3AD203B41FA5}">
                      <a16:colId xmlns:a16="http://schemas.microsoft.com/office/drawing/2014/main" val="1115951342"/>
                    </a:ext>
                  </a:extLst>
                </a:gridCol>
                <a:gridCol w="331329">
                  <a:extLst>
                    <a:ext uri="{9D8B030D-6E8A-4147-A177-3AD203B41FA5}">
                      <a16:colId xmlns:a16="http://schemas.microsoft.com/office/drawing/2014/main" val="3634625895"/>
                    </a:ext>
                  </a:extLst>
                </a:gridCol>
                <a:gridCol w="388277">
                  <a:extLst>
                    <a:ext uri="{9D8B030D-6E8A-4147-A177-3AD203B41FA5}">
                      <a16:colId xmlns:a16="http://schemas.microsoft.com/office/drawing/2014/main" val="1696262742"/>
                    </a:ext>
                  </a:extLst>
                </a:gridCol>
                <a:gridCol w="207081">
                  <a:extLst>
                    <a:ext uri="{9D8B030D-6E8A-4147-A177-3AD203B41FA5}">
                      <a16:colId xmlns:a16="http://schemas.microsoft.com/office/drawing/2014/main" val="1289766368"/>
                    </a:ext>
                  </a:extLst>
                </a:gridCol>
                <a:gridCol w="331329">
                  <a:extLst>
                    <a:ext uri="{9D8B030D-6E8A-4147-A177-3AD203B41FA5}">
                      <a16:colId xmlns:a16="http://schemas.microsoft.com/office/drawing/2014/main" val="92277217"/>
                    </a:ext>
                  </a:extLst>
                </a:gridCol>
                <a:gridCol w="469385">
                  <a:extLst>
                    <a:ext uri="{9D8B030D-6E8A-4147-A177-3AD203B41FA5}">
                      <a16:colId xmlns:a16="http://schemas.microsoft.com/office/drawing/2014/main" val="921813682"/>
                    </a:ext>
                  </a:extLst>
                </a:gridCol>
                <a:gridCol w="331329">
                  <a:extLst>
                    <a:ext uri="{9D8B030D-6E8A-4147-A177-3AD203B41FA5}">
                      <a16:colId xmlns:a16="http://schemas.microsoft.com/office/drawing/2014/main" val="4112366765"/>
                    </a:ext>
                  </a:extLst>
                </a:gridCol>
                <a:gridCol w="802441">
                  <a:extLst>
                    <a:ext uri="{9D8B030D-6E8A-4147-A177-3AD203B41FA5}">
                      <a16:colId xmlns:a16="http://schemas.microsoft.com/office/drawing/2014/main" val="3318856315"/>
                    </a:ext>
                  </a:extLst>
                </a:gridCol>
                <a:gridCol w="331329">
                  <a:extLst>
                    <a:ext uri="{9D8B030D-6E8A-4147-A177-3AD203B41FA5}">
                      <a16:colId xmlns:a16="http://schemas.microsoft.com/office/drawing/2014/main" val="2672043665"/>
                    </a:ext>
                  </a:extLst>
                </a:gridCol>
                <a:gridCol w="388277">
                  <a:extLst>
                    <a:ext uri="{9D8B030D-6E8A-4147-A177-3AD203B41FA5}">
                      <a16:colId xmlns:a16="http://schemas.microsoft.com/office/drawing/2014/main" val="711787729"/>
                    </a:ext>
                  </a:extLst>
                </a:gridCol>
                <a:gridCol w="207081">
                  <a:extLst>
                    <a:ext uri="{9D8B030D-6E8A-4147-A177-3AD203B41FA5}">
                      <a16:colId xmlns:a16="http://schemas.microsoft.com/office/drawing/2014/main" val="1825314731"/>
                    </a:ext>
                  </a:extLst>
                </a:gridCol>
              </a:tblGrid>
              <a:tr h="174629">
                <a:tc>
                  <a:txBody>
                    <a:bodyPr/>
                    <a:lstStyle/>
                    <a:p>
                      <a:pPr algn="l" fontAlgn="b"/>
                      <a:r>
                        <a:rPr lang="en-US" sz="500" b="0" i="0" u="none" strike="noStrike" dirty="0">
                          <a:effectLst/>
                          <a:latin typeface="Arial" panose="020B0604020202020204" pitchFamily="34" charset="0"/>
                        </a:rPr>
                        <a:t> </a:t>
                      </a:r>
                    </a:p>
                  </a:txBody>
                  <a:tcPr marL="4748" marR="4748" marT="4748" marB="0" anchor="b">
                    <a:lnL>
                      <a:noFill/>
                    </a:lnL>
                    <a:lnR>
                      <a:noFill/>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a:noFill/>
                    </a:lnL>
                    <a:lnR>
                      <a:noFill/>
                    </a:lnR>
                    <a:lnT>
                      <a:noFill/>
                    </a:lnT>
                    <a:lnB w="6350" cap="flat" cmpd="sng" algn="ctr">
                      <a:solidFill>
                        <a:srgbClr val="A6A6A6"/>
                      </a:solidFill>
                      <a:prstDash val="solid"/>
                      <a:round/>
                      <a:headEnd type="none" w="med" len="med"/>
                      <a:tailEnd type="none" w="med" len="med"/>
                    </a:lnB>
                    <a:solidFill>
                      <a:srgbClr val="A6A6A6"/>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a:noFill/>
                    </a:lnL>
                    <a:lnR>
                      <a:noFill/>
                    </a:lnR>
                    <a:lnT>
                      <a:noFill/>
                    </a:lnT>
                    <a:lnB w="6350" cap="flat" cmpd="sng" algn="ctr">
                      <a:solidFill>
                        <a:srgbClr val="A6A6A6"/>
                      </a:solidFill>
                      <a:prstDash val="solid"/>
                      <a:round/>
                      <a:headEnd type="none" w="med" len="med"/>
                      <a:tailEnd type="none" w="med" len="med"/>
                    </a:lnB>
                    <a:solidFill>
                      <a:srgbClr val="A6A6A6"/>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a:noFill/>
                    </a:lnL>
                    <a:lnR>
                      <a:noFill/>
                    </a:lnR>
                    <a:lnT>
                      <a:noFill/>
                    </a:lnT>
                    <a:lnB w="6350" cap="flat" cmpd="sng" algn="ctr">
                      <a:solidFill>
                        <a:srgbClr val="A6A6A6"/>
                      </a:solidFill>
                      <a:prstDash val="solid"/>
                      <a:round/>
                      <a:headEnd type="none" w="med" len="med"/>
                      <a:tailEnd type="none" w="med" len="med"/>
                    </a:lnB>
                    <a:solidFill>
                      <a:srgbClr val="A6A6A6"/>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a:noFill/>
                    </a:lnL>
                    <a:lnR>
                      <a:noFill/>
                    </a:lnR>
                    <a:lnT>
                      <a:noFill/>
                    </a:lnT>
                    <a:lnB w="6350" cap="flat" cmpd="sng" algn="ctr">
                      <a:solidFill>
                        <a:srgbClr val="A6A6A6"/>
                      </a:solidFill>
                      <a:prstDash val="solid"/>
                      <a:round/>
                      <a:headEnd type="none" w="med" len="med"/>
                      <a:tailEnd type="none" w="med" len="med"/>
                    </a:lnB>
                    <a:solidFill>
                      <a:srgbClr val="A6A6A6"/>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a:noFill/>
                    </a:lnL>
                    <a:lnR>
                      <a:noFill/>
                    </a:lnR>
                    <a:lnT>
                      <a:noFill/>
                    </a:lnT>
                    <a:lnB w="6350" cap="flat" cmpd="sng" algn="ctr">
                      <a:solidFill>
                        <a:srgbClr val="A6A6A6"/>
                      </a:solidFill>
                      <a:prstDash val="solid"/>
                      <a:round/>
                      <a:headEnd type="none" w="med" len="med"/>
                      <a:tailEnd type="none" w="med" len="med"/>
                    </a:lnB>
                    <a:solidFill>
                      <a:srgbClr val="A6A6A6"/>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a:noFill/>
                    </a:lnL>
                    <a:lnR>
                      <a:noFill/>
                    </a:lnR>
                    <a:lnT>
                      <a:noFill/>
                    </a:lnT>
                    <a:lnB w="6350" cap="flat" cmpd="sng" algn="ctr">
                      <a:solidFill>
                        <a:srgbClr val="A6A6A6"/>
                      </a:solidFill>
                      <a:prstDash val="solid"/>
                      <a:round/>
                      <a:headEnd type="none" w="med" len="med"/>
                      <a:tailEnd type="none" w="med" len="med"/>
                    </a:lnB>
                    <a:solidFill>
                      <a:srgbClr val="A6A6A6"/>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a:noFill/>
                    </a:lnL>
                    <a:lnR>
                      <a:noFill/>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a:noFill/>
                    </a:lnL>
                    <a:lnR>
                      <a:noFill/>
                    </a:lnR>
                    <a:lnT>
                      <a:noFill/>
                    </a:lnT>
                    <a:lnB w="6350" cap="flat" cmpd="sng" algn="ctr">
                      <a:solidFill>
                        <a:srgbClr val="A6A6A6"/>
                      </a:solidFill>
                      <a:prstDash val="solid"/>
                      <a:round/>
                      <a:headEnd type="none" w="med" len="med"/>
                      <a:tailEnd type="none" w="med" len="med"/>
                    </a:lnB>
                    <a:solidFill>
                      <a:srgbClr val="A6A6A6"/>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a:noFill/>
                    </a:lnL>
                    <a:lnR>
                      <a:noFill/>
                    </a:lnR>
                    <a:lnT>
                      <a:noFill/>
                    </a:lnT>
                    <a:lnB w="6350" cap="flat" cmpd="sng" algn="ctr">
                      <a:solidFill>
                        <a:srgbClr val="A6A6A6"/>
                      </a:solidFill>
                      <a:prstDash val="solid"/>
                      <a:round/>
                      <a:headEnd type="none" w="med" len="med"/>
                      <a:tailEnd type="none" w="med" len="med"/>
                    </a:lnB>
                    <a:solidFill>
                      <a:srgbClr val="A6A6A6"/>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a:noFill/>
                    </a:lnL>
                    <a:lnR>
                      <a:noFill/>
                    </a:lnR>
                    <a:lnT>
                      <a:noFill/>
                    </a:lnT>
                    <a:lnB w="6350" cap="flat" cmpd="sng" algn="ctr">
                      <a:solidFill>
                        <a:srgbClr val="A6A6A6"/>
                      </a:solidFill>
                      <a:prstDash val="solid"/>
                      <a:round/>
                      <a:headEnd type="none" w="med" len="med"/>
                      <a:tailEnd type="none" w="med" len="med"/>
                    </a:lnB>
                    <a:solidFill>
                      <a:srgbClr val="A6A6A6"/>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a:noFill/>
                    </a:lnL>
                    <a:lnR>
                      <a:noFill/>
                    </a:lnR>
                    <a:lnT>
                      <a:noFill/>
                    </a:lnT>
                    <a:lnB w="6350" cap="flat" cmpd="sng" algn="ctr">
                      <a:solidFill>
                        <a:srgbClr val="A6A6A6"/>
                      </a:solidFill>
                      <a:prstDash val="solid"/>
                      <a:round/>
                      <a:headEnd type="none" w="med" len="med"/>
                      <a:tailEnd type="none" w="med" len="med"/>
                    </a:lnB>
                    <a:solidFill>
                      <a:srgbClr val="A6A6A6"/>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a:noFill/>
                    </a:lnL>
                    <a:lnR>
                      <a:noFill/>
                    </a:lnR>
                    <a:lnT>
                      <a:noFill/>
                    </a:lnT>
                    <a:lnB w="6350" cap="flat" cmpd="sng" algn="ctr">
                      <a:solidFill>
                        <a:srgbClr val="A6A6A6"/>
                      </a:solidFill>
                      <a:prstDash val="solid"/>
                      <a:round/>
                      <a:headEnd type="none" w="med" len="med"/>
                      <a:tailEnd type="none" w="med" len="med"/>
                    </a:lnB>
                    <a:solidFill>
                      <a:srgbClr val="A6A6A6"/>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a:noFill/>
                    </a:lnL>
                    <a:lnR>
                      <a:noFill/>
                    </a:lnR>
                    <a:lnT>
                      <a:noFill/>
                    </a:lnT>
                    <a:lnB w="6350" cap="flat" cmpd="sng" algn="ctr">
                      <a:solidFill>
                        <a:srgbClr val="A6A6A6"/>
                      </a:solidFill>
                      <a:prstDash val="solid"/>
                      <a:round/>
                      <a:headEnd type="none" w="med" len="med"/>
                      <a:tailEnd type="none" w="med" len="med"/>
                    </a:lnB>
                    <a:solidFill>
                      <a:srgbClr val="A6A6A6"/>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a:noFill/>
                    </a:lnL>
                    <a:lnR>
                      <a:noFill/>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a:noFill/>
                    </a:lnL>
                    <a:lnR>
                      <a:noFill/>
                    </a:lnR>
                    <a:lnT>
                      <a:noFill/>
                    </a:lnT>
                    <a:lnB w="6350" cap="flat" cmpd="sng" algn="ctr">
                      <a:solidFill>
                        <a:srgbClr val="A6A6A6"/>
                      </a:solidFill>
                      <a:prstDash val="solid"/>
                      <a:round/>
                      <a:headEnd type="none" w="med" len="med"/>
                      <a:tailEnd type="none" w="med" len="med"/>
                    </a:lnB>
                    <a:solidFill>
                      <a:srgbClr val="A6A6A6"/>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a:noFill/>
                    </a:lnL>
                    <a:lnR>
                      <a:noFill/>
                    </a:lnR>
                    <a:lnT>
                      <a:noFill/>
                    </a:lnT>
                    <a:lnB w="6350" cap="flat" cmpd="sng" algn="ctr">
                      <a:solidFill>
                        <a:srgbClr val="A6A6A6"/>
                      </a:solidFill>
                      <a:prstDash val="solid"/>
                      <a:round/>
                      <a:headEnd type="none" w="med" len="med"/>
                      <a:tailEnd type="none" w="med" len="med"/>
                    </a:lnB>
                    <a:solidFill>
                      <a:srgbClr val="A6A6A6"/>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a:noFill/>
                    </a:lnL>
                    <a:lnR>
                      <a:noFill/>
                    </a:lnR>
                    <a:lnT>
                      <a:noFill/>
                    </a:lnT>
                    <a:lnB w="6350" cap="flat" cmpd="sng" algn="ctr">
                      <a:solidFill>
                        <a:srgbClr val="A6A6A6"/>
                      </a:solidFill>
                      <a:prstDash val="solid"/>
                      <a:round/>
                      <a:headEnd type="none" w="med" len="med"/>
                      <a:tailEnd type="none" w="med" len="med"/>
                    </a:lnB>
                    <a:solidFill>
                      <a:srgbClr val="A6A6A6"/>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a:noFill/>
                    </a:lnL>
                    <a:lnR>
                      <a:noFill/>
                    </a:lnR>
                    <a:lnT>
                      <a:noFill/>
                    </a:lnT>
                    <a:lnB w="6350" cap="flat" cmpd="sng" algn="ctr">
                      <a:solidFill>
                        <a:srgbClr val="A6A6A6"/>
                      </a:solidFill>
                      <a:prstDash val="solid"/>
                      <a:round/>
                      <a:headEnd type="none" w="med" len="med"/>
                      <a:tailEnd type="none" w="med" len="med"/>
                    </a:lnB>
                    <a:solidFill>
                      <a:srgbClr val="A6A6A6"/>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a:noFill/>
                    </a:lnL>
                    <a:lnR>
                      <a:noFill/>
                    </a:lnR>
                    <a:lnT>
                      <a:noFill/>
                    </a:lnT>
                    <a:lnB w="6350" cap="flat" cmpd="sng" algn="ctr">
                      <a:solidFill>
                        <a:srgbClr val="A6A6A6"/>
                      </a:solidFill>
                      <a:prstDash val="solid"/>
                      <a:round/>
                      <a:headEnd type="none" w="med" len="med"/>
                      <a:tailEnd type="none" w="med" len="med"/>
                    </a:lnB>
                    <a:solidFill>
                      <a:srgbClr val="A6A6A6"/>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a:noFill/>
                    </a:lnL>
                    <a:lnR>
                      <a:noFill/>
                    </a:lnR>
                    <a:lnT>
                      <a:noFill/>
                    </a:lnT>
                    <a:lnB w="6350" cap="flat" cmpd="sng" algn="ctr">
                      <a:solidFill>
                        <a:srgbClr val="A6A6A6"/>
                      </a:solidFill>
                      <a:prstDash val="solid"/>
                      <a:round/>
                      <a:headEnd type="none" w="med" len="med"/>
                      <a:tailEnd type="none" w="med" len="med"/>
                    </a:lnB>
                    <a:solidFill>
                      <a:srgbClr val="A6A6A6"/>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a:noFill/>
                    </a:lnL>
                    <a:lnR>
                      <a:noFill/>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a:noFill/>
                    </a:lnL>
                    <a:lnR>
                      <a:noFill/>
                    </a:lnR>
                    <a:lnT>
                      <a:noFill/>
                    </a:lnT>
                    <a:lnB w="6350" cap="flat" cmpd="sng" algn="ctr">
                      <a:solidFill>
                        <a:srgbClr val="A6A6A6"/>
                      </a:solidFill>
                      <a:prstDash val="solid"/>
                      <a:round/>
                      <a:headEnd type="none" w="med" len="med"/>
                      <a:tailEnd type="none" w="med" len="med"/>
                    </a:lnB>
                    <a:solidFill>
                      <a:srgbClr val="A6A6A6"/>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a:noFill/>
                    </a:lnL>
                    <a:lnR>
                      <a:noFill/>
                    </a:lnR>
                    <a:lnT>
                      <a:noFill/>
                    </a:lnT>
                    <a:lnB w="6350" cap="flat" cmpd="sng" algn="ctr">
                      <a:solidFill>
                        <a:srgbClr val="A6A6A6"/>
                      </a:solidFill>
                      <a:prstDash val="solid"/>
                      <a:round/>
                      <a:headEnd type="none" w="med" len="med"/>
                      <a:tailEnd type="none" w="med" len="med"/>
                    </a:lnB>
                    <a:solidFill>
                      <a:srgbClr val="A6A6A6"/>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a:noFill/>
                    </a:lnL>
                    <a:lnR>
                      <a:noFill/>
                    </a:lnR>
                    <a:lnT>
                      <a:noFill/>
                    </a:lnT>
                    <a:lnB w="6350" cap="flat" cmpd="sng" algn="ctr">
                      <a:solidFill>
                        <a:srgbClr val="A6A6A6"/>
                      </a:solidFill>
                      <a:prstDash val="solid"/>
                      <a:round/>
                      <a:headEnd type="none" w="med" len="med"/>
                      <a:tailEnd type="none" w="med" len="med"/>
                    </a:lnB>
                    <a:solidFill>
                      <a:srgbClr val="A6A6A6"/>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a:noFill/>
                    </a:lnL>
                    <a:lnR>
                      <a:noFill/>
                    </a:lnR>
                    <a:lnT>
                      <a:noFill/>
                    </a:lnT>
                    <a:lnB w="6350" cap="flat" cmpd="sng" algn="ctr">
                      <a:solidFill>
                        <a:srgbClr val="A6A6A6"/>
                      </a:solidFill>
                      <a:prstDash val="solid"/>
                      <a:round/>
                      <a:headEnd type="none" w="med" len="med"/>
                      <a:tailEnd type="none" w="med" len="med"/>
                    </a:lnB>
                    <a:solidFill>
                      <a:srgbClr val="A6A6A6"/>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a:noFill/>
                    </a:lnL>
                    <a:lnR>
                      <a:noFill/>
                    </a:lnR>
                    <a:lnT>
                      <a:noFill/>
                    </a:lnT>
                    <a:lnB w="6350" cap="flat" cmpd="sng" algn="ctr">
                      <a:solidFill>
                        <a:srgbClr val="A6A6A6"/>
                      </a:solidFill>
                      <a:prstDash val="solid"/>
                      <a:round/>
                      <a:headEnd type="none" w="med" len="med"/>
                      <a:tailEnd type="none" w="med" len="med"/>
                    </a:lnB>
                    <a:solidFill>
                      <a:srgbClr val="A6A6A6"/>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a:noFill/>
                    </a:lnL>
                    <a:lnR>
                      <a:noFill/>
                    </a:lnR>
                    <a:lnT>
                      <a:noFill/>
                    </a:lnT>
                    <a:lnB w="6350" cap="flat" cmpd="sng" algn="ctr">
                      <a:solidFill>
                        <a:srgbClr val="A6A6A6"/>
                      </a:solidFill>
                      <a:prstDash val="solid"/>
                      <a:round/>
                      <a:headEnd type="none" w="med" len="med"/>
                      <a:tailEnd type="none" w="med" len="med"/>
                    </a:lnB>
                    <a:solidFill>
                      <a:srgbClr val="A6A6A6"/>
                    </a:solidFill>
                  </a:tcPr>
                </a:tc>
                <a:tc>
                  <a:txBody>
                    <a:bodyPr/>
                    <a:lstStyle/>
                    <a:p>
                      <a:pPr algn="l" fontAlgn="b"/>
                      <a:r>
                        <a:rPr lang="en-US" sz="500" b="0" i="0" u="none" strike="noStrike" dirty="0">
                          <a:effectLst/>
                          <a:latin typeface="Arial" panose="020B0604020202020204" pitchFamily="34" charset="0"/>
                        </a:rPr>
                        <a:t> </a:t>
                      </a:r>
                    </a:p>
                  </a:txBody>
                  <a:tcPr marL="4748" marR="4748" marT="4748" marB="0" anchor="b">
                    <a:lnL>
                      <a:noFill/>
                    </a:lnL>
                    <a:lnR>
                      <a:noFill/>
                    </a:lnR>
                    <a:lnT>
                      <a:noFill/>
                    </a:lnT>
                    <a:lnB>
                      <a:noFill/>
                    </a:lnB>
                    <a:solidFill>
                      <a:srgbClr val="A6A6A6"/>
                    </a:solidFill>
                  </a:tcPr>
                </a:tc>
                <a:extLst>
                  <a:ext uri="{0D108BD9-81ED-4DB2-BD59-A6C34878D82A}">
                    <a16:rowId xmlns:a16="http://schemas.microsoft.com/office/drawing/2014/main" val="1179127726"/>
                  </a:ext>
                </a:extLst>
              </a:tr>
              <a:tr h="174629">
                <a:tc>
                  <a:txBody>
                    <a:bodyPr/>
                    <a:lstStyle/>
                    <a:p>
                      <a:pPr algn="l" fontAlgn="b"/>
                      <a:r>
                        <a:rPr lang="en-US" sz="500" b="0" i="0" u="none" strike="noStrike" dirty="0">
                          <a:effectLst/>
                          <a:latin typeface="Arial" panose="020B0604020202020204" pitchFamily="34" charset="0"/>
                        </a:rPr>
                        <a:t> </a:t>
                      </a:r>
                    </a:p>
                  </a:txBody>
                  <a:tcPr marL="4748" marR="4748" marT="4748" marB="0" anchor="b">
                    <a:lnL>
                      <a:noFill/>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Num</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BF8F"/>
                    </a:solidFill>
                  </a:tcPr>
                </a:tc>
                <a:tc>
                  <a:txBody>
                    <a:bodyPr/>
                    <a:lstStyle/>
                    <a:p>
                      <a:pPr algn="ctr" fontAlgn="ctr"/>
                      <a:r>
                        <a:rPr lang="en-US" sz="500" b="0" i="0" u="none" strike="noStrike" dirty="0">
                          <a:effectLst/>
                          <a:latin typeface="Arial" panose="020B0604020202020204" pitchFamily="34" charset="0"/>
                        </a:rPr>
                        <a:t>Percentage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BF8F"/>
                    </a:solidFill>
                  </a:tcPr>
                </a:tc>
                <a:tc>
                  <a:txBody>
                    <a:bodyPr/>
                    <a:lstStyle/>
                    <a:p>
                      <a:pPr algn="ctr" fontAlgn="ctr"/>
                      <a:r>
                        <a:rPr lang="en-US" sz="500" b="0" i="0" u="none" strike="noStrike" dirty="0">
                          <a:effectLst/>
                          <a:latin typeface="Arial" panose="020B0604020202020204" pitchFamily="34" charset="0"/>
                        </a:rPr>
                        <a:t>Feet</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BF8F"/>
                    </a:solidFill>
                  </a:tcPr>
                </a:tc>
                <a:tc>
                  <a:txBody>
                    <a:bodyPr/>
                    <a:lstStyle/>
                    <a:p>
                      <a:pPr algn="ctr" fontAlgn="ctr"/>
                      <a:r>
                        <a:rPr lang="en-US" sz="500" b="0" i="0" u="none" strike="noStrike" dirty="0">
                          <a:effectLst/>
                          <a:latin typeface="Arial" panose="020B0604020202020204" pitchFamily="34" charset="0"/>
                        </a:rPr>
                        <a:t>Docks</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BF8F"/>
                    </a:solidFill>
                  </a:tcPr>
                </a:tc>
                <a:tc>
                  <a:txBody>
                    <a:bodyPr/>
                    <a:lstStyle/>
                    <a:p>
                      <a:pPr algn="ctr" fontAlgn="ctr"/>
                      <a:r>
                        <a:rPr lang="en-US" sz="500" b="0" i="0" u="none" strike="noStrike" dirty="0">
                          <a:effectLst/>
                          <a:latin typeface="Arial" panose="020B0604020202020204" pitchFamily="34" charset="0"/>
                        </a:rPr>
                        <a:t>Ramp</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BF8F"/>
                    </a:solidFill>
                  </a:tcPr>
                </a:tc>
                <a:tc>
                  <a:txBody>
                    <a:bodyPr/>
                    <a:lstStyle/>
                    <a:p>
                      <a:pPr algn="ctr" fontAlgn="ctr"/>
                      <a:r>
                        <a:rPr lang="en-US" sz="500" b="0" i="0" u="none" strike="noStrike" dirty="0">
                          <a:effectLst/>
                          <a:latin typeface="Arial" panose="020B0604020202020204" pitchFamily="34" charset="0"/>
                        </a:rPr>
                        <a:t>Comments</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BF8F"/>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Num</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BF8F"/>
                    </a:solidFill>
                  </a:tcPr>
                </a:tc>
                <a:tc>
                  <a:txBody>
                    <a:bodyPr/>
                    <a:lstStyle/>
                    <a:p>
                      <a:pPr algn="ctr" fontAlgn="ctr"/>
                      <a:r>
                        <a:rPr lang="en-US" sz="500" b="0" i="0" u="none" strike="noStrike" dirty="0">
                          <a:effectLst/>
                          <a:latin typeface="Arial" panose="020B0604020202020204" pitchFamily="34" charset="0"/>
                        </a:rPr>
                        <a:t>Percentage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BF8F"/>
                    </a:solidFill>
                  </a:tcPr>
                </a:tc>
                <a:tc>
                  <a:txBody>
                    <a:bodyPr/>
                    <a:lstStyle/>
                    <a:p>
                      <a:pPr algn="ctr" fontAlgn="ctr"/>
                      <a:r>
                        <a:rPr lang="en-US" sz="500" b="0" i="0" u="none" strike="noStrike" dirty="0">
                          <a:effectLst/>
                          <a:latin typeface="Arial" panose="020B0604020202020204" pitchFamily="34" charset="0"/>
                        </a:rPr>
                        <a:t>Feet</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BF8F"/>
                    </a:solidFill>
                  </a:tcPr>
                </a:tc>
                <a:tc>
                  <a:txBody>
                    <a:bodyPr/>
                    <a:lstStyle/>
                    <a:p>
                      <a:pPr algn="ctr" fontAlgn="ctr"/>
                      <a:r>
                        <a:rPr lang="en-US" sz="500" b="0" i="0" u="none" strike="noStrike" dirty="0">
                          <a:effectLst/>
                          <a:latin typeface="Arial" panose="020B0604020202020204" pitchFamily="34" charset="0"/>
                        </a:rPr>
                        <a:t>Docks</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BF8F"/>
                    </a:solidFill>
                  </a:tcPr>
                </a:tc>
                <a:tc>
                  <a:txBody>
                    <a:bodyPr/>
                    <a:lstStyle/>
                    <a:p>
                      <a:pPr algn="ctr" fontAlgn="ctr"/>
                      <a:r>
                        <a:rPr lang="en-US" sz="500" b="0" i="0" u="none" strike="noStrike" dirty="0">
                          <a:effectLst/>
                          <a:latin typeface="Arial" panose="020B0604020202020204" pitchFamily="34" charset="0"/>
                        </a:rPr>
                        <a:t>Ramp</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BF8F"/>
                    </a:solidFill>
                  </a:tcPr>
                </a:tc>
                <a:tc>
                  <a:txBody>
                    <a:bodyPr/>
                    <a:lstStyle/>
                    <a:p>
                      <a:pPr algn="ctr" fontAlgn="ctr"/>
                      <a:r>
                        <a:rPr lang="en-US" sz="500" b="0" i="0" u="none" strike="noStrike" dirty="0">
                          <a:effectLst/>
                          <a:latin typeface="Arial" panose="020B0604020202020204" pitchFamily="34" charset="0"/>
                        </a:rPr>
                        <a:t>Comments</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BF8F"/>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Num</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BF8F"/>
                    </a:solidFill>
                  </a:tcPr>
                </a:tc>
                <a:tc>
                  <a:txBody>
                    <a:bodyPr/>
                    <a:lstStyle/>
                    <a:p>
                      <a:pPr algn="ctr" fontAlgn="ctr"/>
                      <a:r>
                        <a:rPr lang="en-US" sz="500" b="0" i="0" u="none" strike="noStrike" dirty="0">
                          <a:effectLst/>
                          <a:latin typeface="Arial" panose="020B0604020202020204" pitchFamily="34" charset="0"/>
                        </a:rPr>
                        <a:t>Percentage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BF8F"/>
                    </a:solidFill>
                  </a:tcPr>
                </a:tc>
                <a:tc>
                  <a:txBody>
                    <a:bodyPr/>
                    <a:lstStyle/>
                    <a:p>
                      <a:pPr algn="ctr" fontAlgn="ctr"/>
                      <a:r>
                        <a:rPr lang="en-US" sz="500" b="0" i="0" u="none" strike="noStrike" dirty="0">
                          <a:effectLst/>
                          <a:latin typeface="Arial" panose="020B0604020202020204" pitchFamily="34" charset="0"/>
                        </a:rPr>
                        <a:t>Feet</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BF8F"/>
                    </a:solidFill>
                  </a:tcPr>
                </a:tc>
                <a:tc>
                  <a:txBody>
                    <a:bodyPr/>
                    <a:lstStyle/>
                    <a:p>
                      <a:pPr algn="ctr" fontAlgn="ctr"/>
                      <a:r>
                        <a:rPr lang="en-US" sz="500" b="0" i="0" u="none" strike="noStrike" dirty="0">
                          <a:effectLst/>
                          <a:latin typeface="Arial" panose="020B0604020202020204" pitchFamily="34" charset="0"/>
                        </a:rPr>
                        <a:t>Docks</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BF8F"/>
                    </a:solidFill>
                  </a:tcPr>
                </a:tc>
                <a:tc>
                  <a:txBody>
                    <a:bodyPr/>
                    <a:lstStyle/>
                    <a:p>
                      <a:pPr algn="ctr" fontAlgn="ctr"/>
                      <a:r>
                        <a:rPr lang="en-US" sz="500" b="0" i="0" u="none" strike="noStrike" dirty="0">
                          <a:effectLst/>
                          <a:latin typeface="Arial" panose="020B0604020202020204" pitchFamily="34" charset="0"/>
                        </a:rPr>
                        <a:t>Ramp</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BF8F"/>
                    </a:solidFill>
                  </a:tcPr>
                </a:tc>
                <a:tc>
                  <a:txBody>
                    <a:bodyPr/>
                    <a:lstStyle/>
                    <a:p>
                      <a:pPr algn="ctr" fontAlgn="ctr"/>
                      <a:r>
                        <a:rPr lang="en-US" sz="500" b="0" i="0" u="none" strike="noStrike" dirty="0">
                          <a:effectLst/>
                          <a:latin typeface="Arial" panose="020B0604020202020204" pitchFamily="34" charset="0"/>
                        </a:rPr>
                        <a:t>Comments</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BF8F"/>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Num</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BF8F"/>
                    </a:solidFill>
                  </a:tcPr>
                </a:tc>
                <a:tc>
                  <a:txBody>
                    <a:bodyPr/>
                    <a:lstStyle/>
                    <a:p>
                      <a:pPr algn="ctr" fontAlgn="ctr"/>
                      <a:r>
                        <a:rPr lang="en-US" sz="500" b="0" i="0" u="none" strike="noStrike" dirty="0">
                          <a:effectLst/>
                          <a:latin typeface="Arial" panose="020B0604020202020204" pitchFamily="34" charset="0"/>
                        </a:rPr>
                        <a:t>Percentage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BF8F"/>
                    </a:solidFill>
                  </a:tcPr>
                </a:tc>
                <a:tc>
                  <a:txBody>
                    <a:bodyPr/>
                    <a:lstStyle/>
                    <a:p>
                      <a:pPr algn="ctr" fontAlgn="ctr"/>
                      <a:r>
                        <a:rPr lang="en-US" sz="500" b="0" i="0" u="none" strike="noStrike" dirty="0">
                          <a:effectLst/>
                          <a:latin typeface="Arial" panose="020B0604020202020204" pitchFamily="34" charset="0"/>
                        </a:rPr>
                        <a:t>Feet</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BF8F"/>
                    </a:solidFill>
                  </a:tcPr>
                </a:tc>
                <a:tc>
                  <a:txBody>
                    <a:bodyPr/>
                    <a:lstStyle/>
                    <a:p>
                      <a:pPr algn="ctr" fontAlgn="ctr"/>
                      <a:r>
                        <a:rPr lang="en-US" sz="500" b="0" i="0" u="none" strike="noStrike" dirty="0">
                          <a:effectLst/>
                          <a:latin typeface="Arial" panose="020B0604020202020204" pitchFamily="34" charset="0"/>
                        </a:rPr>
                        <a:t>Docks</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BF8F"/>
                    </a:solidFill>
                  </a:tcPr>
                </a:tc>
                <a:tc>
                  <a:txBody>
                    <a:bodyPr/>
                    <a:lstStyle/>
                    <a:p>
                      <a:pPr algn="ctr" fontAlgn="ctr"/>
                      <a:r>
                        <a:rPr lang="en-US" sz="500" b="0" i="0" u="none" strike="noStrike" dirty="0">
                          <a:effectLst/>
                          <a:latin typeface="Arial" panose="020B0604020202020204" pitchFamily="34" charset="0"/>
                        </a:rPr>
                        <a:t>Ramp</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BF8F"/>
                    </a:solidFill>
                  </a:tcPr>
                </a:tc>
                <a:tc>
                  <a:txBody>
                    <a:bodyPr/>
                    <a:lstStyle/>
                    <a:p>
                      <a:pPr algn="ctr" fontAlgn="ctr"/>
                      <a:r>
                        <a:rPr lang="en-US" sz="500" b="0" i="0" u="none" strike="noStrike" dirty="0">
                          <a:effectLst/>
                          <a:latin typeface="Arial" panose="020B0604020202020204" pitchFamily="34" charset="0"/>
                        </a:rPr>
                        <a:t>Comments</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BF8F"/>
                    </a:solidFill>
                  </a:tcPr>
                </a:tc>
                <a:tc>
                  <a:txBody>
                    <a:bodyPr/>
                    <a:lstStyle/>
                    <a:p>
                      <a:pPr algn="l" fontAlgn="b"/>
                      <a:r>
                        <a:rPr lang="en-US" sz="500" b="0" i="0" u="none" strike="noStrike" dirty="0">
                          <a:effectLst/>
                          <a:latin typeface="Arial" panose="020B0604020202020204" pitchFamily="34" charset="0"/>
                        </a:rPr>
                        <a:t> </a:t>
                      </a:r>
                    </a:p>
                  </a:txBody>
                  <a:tcPr marL="4748" marR="4748" marT="4748" marB="0" anchor="b">
                    <a:lnL w="6350" cap="flat" cmpd="sng" algn="ctr">
                      <a:solidFill>
                        <a:srgbClr val="A6A6A6"/>
                      </a:solidFill>
                      <a:prstDash val="solid"/>
                      <a:round/>
                      <a:headEnd type="none" w="med" len="med"/>
                      <a:tailEnd type="none" w="med" len="med"/>
                    </a:lnL>
                    <a:lnR>
                      <a:noFill/>
                    </a:lnR>
                    <a:lnT>
                      <a:noFill/>
                    </a:lnT>
                    <a:lnB>
                      <a:noFill/>
                    </a:lnB>
                    <a:solidFill>
                      <a:srgbClr val="A6A6A6"/>
                    </a:solidFill>
                  </a:tcPr>
                </a:tc>
                <a:extLst>
                  <a:ext uri="{0D108BD9-81ED-4DB2-BD59-A6C34878D82A}">
                    <a16:rowId xmlns:a16="http://schemas.microsoft.com/office/drawing/2014/main" val="3723864816"/>
                  </a:ext>
                </a:extLst>
              </a:tr>
              <a:tr h="339016">
                <a:tc>
                  <a:txBody>
                    <a:bodyPr/>
                    <a:lstStyle/>
                    <a:p>
                      <a:pPr algn="l" fontAlgn="b"/>
                      <a:r>
                        <a:rPr lang="en-US" sz="500" b="0" i="0" u="none" strike="noStrike" dirty="0">
                          <a:effectLst/>
                          <a:latin typeface="Arial" panose="020B0604020202020204" pitchFamily="34" charset="0"/>
                        </a:rPr>
                        <a:t> </a:t>
                      </a:r>
                    </a:p>
                  </a:txBody>
                  <a:tcPr marL="4748" marR="4748" marT="4748" marB="0" anchor="b">
                    <a:lnL>
                      <a:noFill/>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1</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100%</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800</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pt-BR" sz="500" b="0" i="0" u="none" strike="noStrike" dirty="0">
                          <a:solidFill>
                            <a:srgbClr val="FF0000"/>
                          </a:solidFill>
                          <a:effectLst/>
                          <a:latin typeface="Arial" panose="020B0604020202020204" pitchFamily="34" charset="0"/>
                        </a:rPr>
                        <a:t>HW - C,M,A,B,E,D</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solidFill>
                            <a:srgbClr val="FF0000"/>
                          </a:solidFill>
                          <a:effectLst/>
                          <a:latin typeface="Arial" panose="020B0604020202020204" pitchFamily="34" charset="0"/>
                        </a:rPr>
                        <a:t>-17</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rowSpan="6">
                  <a:txBody>
                    <a:bodyPr/>
                    <a:lstStyle/>
                    <a:p>
                      <a:pPr algn="ctr" fontAlgn="ctr"/>
                      <a:r>
                        <a:rPr lang="en-US" sz="500" b="0" i="1" u="none" strike="noStrike" dirty="0">
                          <a:solidFill>
                            <a:srgbClr val="0070C0"/>
                          </a:solidFill>
                          <a:effectLst/>
                          <a:latin typeface="Arial" panose="020B0604020202020204" pitchFamily="34" charset="0"/>
                        </a:rPr>
                        <a:t>Turkey Cove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26</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782.05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pt-BR" sz="500" b="0" i="0" u="none" strike="noStrike" dirty="0">
                          <a:solidFill>
                            <a:srgbClr val="00B050"/>
                          </a:solidFill>
                          <a:effectLst/>
                          <a:latin typeface="Arial" panose="020B0604020202020204" pitchFamily="34" charset="0"/>
                        </a:rPr>
                        <a:t>M,A,B - C,E,D</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rowSpan="6">
                  <a:txBody>
                    <a:bodyPr/>
                    <a:lstStyle/>
                    <a:p>
                      <a:pPr algn="ctr" fontAlgn="ctr"/>
                      <a:r>
                        <a:rPr lang="en-US" sz="500" b="1" i="0" u="none" strike="noStrike" dirty="0">
                          <a:solidFill>
                            <a:srgbClr val="0070C0"/>
                          </a:solidFill>
                          <a:effectLst/>
                          <a:latin typeface="Arial" panose="020B0604020202020204" pitchFamily="34" charset="0"/>
                        </a:rPr>
                        <a:t>375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51</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50%</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760</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pt-BR" sz="500" b="0" i="0" u="none" strike="noStrike" dirty="0">
                          <a:solidFill>
                            <a:srgbClr val="E26B0A"/>
                          </a:solidFill>
                          <a:effectLst/>
                          <a:latin typeface="Arial" panose="020B0604020202020204" pitchFamily="34" charset="0"/>
                        </a:rPr>
                        <a:t>M,A,B - C - D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rowSpan="2">
                  <a:txBody>
                    <a:bodyPr/>
                    <a:lstStyle/>
                    <a:p>
                      <a:pPr algn="ctr" fontAlgn="ctr"/>
                      <a:r>
                        <a:rPr lang="en-US" sz="500" b="0" i="0" u="none" strike="noStrike" dirty="0">
                          <a:effectLst/>
                          <a:latin typeface="Arial" panose="020B0604020202020204" pitchFamily="34" charset="0"/>
                        </a:rPr>
                        <a:t>250</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76</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25%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731</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pt-BR" sz="500" b="1" i="0" u="none" strike="noStrike" dirty="0">
                          <a:solidFill>
                            <a:srgbClr val="963634"/>
                          </a:solidFill>
                          <a:effectLst/>
                          <a:latin typeface="Arial" panose="020B0604020202020204" pitchFamily="34" charset="0"/>
                        </a:rPr>
                        <a:t>C - D, Nest - M - A - B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1" i="0" u="none" strike="noStrike" dirty="0">
                          <a:solidFill>
                            <a:srgbClr val="0070C0"/>
                          </a:solidFill>
                          <a:effectLst/>
                          <a:latin typeface="Arial" panose="020B0604020202020204" pitchFamily="34" charset="0"/>
                        </a:rPr>
                        <a:t>50</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l" fontAlgn="b"/>
                      <a:r>
                        <a:rPr lang="en-US" sz="500" b="0" i="0" u="none" strike="noStrike" dirty="0">
                          <a:effectLst/>
                          <a:latin typeface="Arial" panose="020B0604020202020204" pitchFamily="34" charset="0"/>
                        </a:rPr>
                        <a:t> </a:t>
                      </a:r>
                    </a:p>
                  </a:txBody>
                  <a:tcPr marL="4748" marR="4748" marT="4748" marB="0" anchor="b">
                    <a:lnL w="6350" cap="flat" cmpd="sng" algn="ctr">
                      <a:solidFill>
                        <a:srgbClr val="A6A6A6"/>
                      </a:solidFill>
                      <a:prstDash val="solid"/>
                      <a:round/>
                      <a:headEnd type="none" w="med" len="med"/>
                      <a:tailEnd type="none" w="med" len="med"/>
                    </a:lnL>
                    <a:lnR>
                      <a:noFill/>
                    </a:lnR>
                    <a:lnT>
                      <a:noFill/>
                    </a:lnT>
                    <a:lnB>
                      <a:noFill/>
                    </a:lnB>
                    <a:solidFill>
                      <a:srgbClr val="A6A6A6"/>
                    </a:solidFill>
                  </a:tcPr>
                </a:tc>
                <a:extLst>
                  <a:ext uri="{0D108BD9-81ED-4DB2-BD59-A6C34878D82A}">
                    <a16:rowId xmlns:a16="http://schemas.microsoft.com/office/drawing/2014/main" val="3936717499"/>
                  </a:ext>
                </a:extLst>
              </a:tr>
              <a:tr h="339016">
                <a:tc>
                  <a:txBody>
                    <a:bodyPr/>
                    <a:lstStyle/>
                    <a:p>
                      <a:pPr algn="l" fontAlgn="b"/>
                      <a:r>
                        <a:rPr lang="en-US" sz="500" b="0" i="0" u="none" strike="noStrike" dirty="0">
                          <a:effectLst/>
                          <a:latin typeface="Arial" panose="020B0604020202020204" pitchFamily="34" charset="0"/>
                        </a:rPr>
                        <a:t> </a:t>
                      </a:r>
                    </a:p>
                  </a:txBody>
                  <a:tcPr marL="4748" marR="4748" marT="4748" marB="0" anchor="b">
                    <a:lnL>
                      <a:noFill/>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2</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99%</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799.45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pt-BR" sz="500" b="0" i="0" u="none" strike="noStrike" dirty="0">
                          <a:solidFill>
                            <a:srgbClr val="FF0000"/>
                          </a:solidFill>
                          <a:effectLst/>
                          <a:latin typeface="Arial" panose="020B0604020202020204" pitchFamily="34" charset="0"/>
                        </a:rPr>
                        <a:t>HW - C,M,A,B,E,D</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solidFill>
                            <a:srgbClr val="FF0000"/>
                          </a:solidFill>
                          <a:effectLst/>
                          <a:latin typeface="Arial" panose="020B0604020202020204" pitchFamily="34" charset="0"/>
                        </a:rPr>
                        <a:t>-16</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27</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74%</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781.85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pt-BR" sz="500" b="0" i="0" u="none" strike="noStrike" dirty="0">
                          <a:solidFill>
                            <a:srgbClr val="00B050"/>
                          </a:solidFill>
                          <a:effectLst/>
                          <a:latin typeface="Arial" panose="020B0604020202020204" pitchFamily="34" charset="0"/>
                        </a:rPr>
                        <a:t>M,A,B - C,E,D</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52</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49%</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758.8</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pt-BR" sz="500" b="0" i="0" u="none" strike="noStrike" dirty="0">
                          <a:solidFill>
                            <a:srgbClr val="E26B0A"/>
                          </a:solidFill>
                          <a:effectLst/>
                          <a:latin typeface="Arial" panose="020B0604020202020204" pitchFamily="34" charset="0"/>
                        </a:rPr>
                        <a:t>M,A,B - C - D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77</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24%</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729.9</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pt-BR" sz="500" b="1" i="0" u="none" strike="noStrike" dirty="0">
                          <a:solidFill>
                            <a:srgbClr val="963634"/>
                          </a:solidFill>
                          <a:effectLst/>
                          <a:latin typeface="Arial" panose="020B0604020202020204" pitchFamily="34" charset="0"/>
                        </a:rPr>
                        <a:t>C - D, Nest - M - A - B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1" i="0" u="none" strike="noStrike" dirty="0">
                          <a:solidFill>
                            <a:srgbClr val="0070C0"/>
                          </a:solidFill>
                          <a:effectLst/>
                          <a:latin typeface="Arial" panose="020B0604020202020204" pitchFamily="34" charset="0"/>
                        </a:rPr>
                        <a:t>25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US" sz="500" b="0" i="0" u="none" strike="noStrike" dirty="0">
                          <a:effectLst/>
                          <a:latin typeface="Arial" panose="020B0604020202020204" pitchFamily="34" charset="0"/>
                        </a:rPr>
                        <a:t> </a:t>
                      </a:r>
                    </a:p>
                  </a:txBody>
                  <a:tcPr marL="4748" marR="4748" marT="4748" marB="0" anchor="b">
                    <a:lnL w="6350" cap="flat" cmpd="sng" algn="ctr">
                      <a:solidFill>
                        <a:srgbClr val="A6A6A6"/>
                      </a:solidFill>
                      <a:prstDash val="solid"/>
                      <a:round/>
                      <a:headEnd type="none" w="med" len="med"/>
                      <a:tailEnd type="none" w="med" len="med"/>
                    </a:lnL>
                    <a:lnR>
                      <a:noFill/>
                    </a:lnR>
                    <a:lnT>
                      <a:noFill/>
                    </a:lnT>
                    <a:lnB>
                      <a:noFill/>
                    </a:lnB>
                    <a:solidFill>
                      <a:srgbClr val="A6A6A6"/>
                    </a:solidFill>
                  </a:tcPr>
                </a:tc>
                <a:extLst>
                  <a:ext uri="{0D108BD9-81ED-4DB2-BD59-A6C34878D82A}">
                    <a16:rowId xmlns:a16="http://schemas.microsoft.com/office/drawing/2014/main" val="1400115343"/>
                  </a:ext>
                </a:extLst>
              </a:tr>
              <a:tr h="339016">
                <a:tc>
                  <a:txBody>
                    <a:bodyPr/>
                    <a:lstStyle/>
                    <a:p>
                      <a:pPr algn="l" fontAlgn="b"/>
                      <a:r>
                        <a:rPr lang="en-US" sz="500" b="0" i="0" u="none" strike="noStrike" dirty="0">
                          <a:effectLst/>
                          <a:latin typeface="Arial" panose="020B0604020202020204" pitchFamily="34" charset="0"/>
                        </a:rPr>
                        <a:t> </a:t>
                      </a:r>
                    </a:p>
                  </a:txBody>
                  <a:tcPr marL="4748" marR="4748" marT="4748" marB="0" anchor="b">
                    <a:lnL>
                      <a:noFill/>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3</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98%</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798.1</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pt-BR" sz="500" b="0" i="0" u="none" strike="noStrike" dirty="0">
                          <a:solidFill>
                            <a:srgbClr val="FF0000"/>
                          </a:solidFill>
                          <a:effectLst/>
                          <a:latin typeface="Arial" panose="020B0604020202020204" pitchFamily="34" charset="0"/>
                        </a:rPr>
                        <a:t>HW - C,M,A,B,E,D</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solidFill>
                            <a:srgbClr val="FF0000"/>
                          </a:solidFill>
                          <a:effectLst/>
                          <a:latin typeface="Arial" panose="020B0604020202020204" pitchFamily="34" charset="0"/>
                        </a:rPr>
                        <a:t>-15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28</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73%</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780.6</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pt-BR" sz="500" b="0" i="0" u="none" strike="noStrike" dirty="0">
                          <a:solidFill>
                            <a:srgbClr val="00B050"/>
                          </a:solidFill>
                          <a:effectLst/>
                          <a:latin typeface="Arial" panose="020B0604020202020204" pitchFamily="34" charset="0"/>
                        </a:rPr>
                        <a:t>,M,A,B - C,E,D</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53</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48%</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758.15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pt-BR" sz="500" b="0" i="0" u="none" strike="noStrike" dirty="0">
                          <a:solidFill>
                            <a:srgbClr val="E26B0A"/>
                          </a:solidFill>
                          <a:effectLst/>
                          <a:latin typeface="Arial" panose="020B0604020202020204" pitchFamily="34" charset="0"/>
                        </a:rPr>
                        <a:t>M,A,B - C - D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rowSpan="5">
                  <a:txBody>
                    <a:bodyPr/>
                    <a:lstStyle/>
                    <a:p>
                      <a:pPr algn="ctr" fontAlgn="ctr"/>
                      <a:r>
                        <a:rPr lang="en-US" sz="500" b="1" i="0" u="none" strike="noStrike" dirty="0">
                          <a:solidFill>
                            <a:srgbClr val="0070C0"/>
                          </a:solidFill>
                          <a:effectLst/>
                          <a:latin typeface="Arial" panose="020B0604020202020204" pitchFamily="34" charset="0"/>
                        </a:rPr>
                        <a:t>225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78</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23%</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727.5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pt-BR" sz="500" b="1" i="0" u="none" strike="noStrike" dirty="0">
                          <a:solidFill>
                            <a:srgbClr val="963634"/>
                          </a:solidFill>
                          <a:effectLst/>
                          <a:latin typeface="Arial" panose="020B0604020202020204" pitchFamily="34" charset="0"/>
                        </a:rPr>
                        <a:t>C - D, Nest - M - A -  B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15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l" fontAlgn="b"/>
                      <a:r>
                        <a:rPr lang="en-US" sz="500" b="0" i="0" u="none" strike="noStrike" dirty="0">
                          <a:effectLst/>
                          <a:latin typeface="Arial" panose="020B0604020202020204" pitchFamily="34" charset="0"/>
                        </a:rPr>
                        <a:t> </a:t>
                      </a:r>
                    </a:p>
                  </a:txBody>
                  <a:tcPr marL="4748" marR="4748" marT="4748" marB="0" anchor="b">
                    <a:lnL w="6350" cap="flat" cmpd="sng" algn="ctr">
                      <a:solidFill>
                        <a:srgbClr val="A6A6A6"/>
                      </a:solidFill>
                      <a:prstDash val="solid"/>
                      <a:round/>
                      <a:headEnd type="none" w="med" len="med"/>
                      <a:tailEnd type="none" w="med" len="med"/>
                    </a:lnL>
                    <a:lnR>
                      <a:noFill/>
                    </a:lnR>
                    <a:lnT>
                      <a:noFill/>
                    </a:lnT>
                    <a:lnB>
                      <a:noFill/>
                    </a:lnB>
                    <a:solidFill>
                      <a:srgbClr val="A6A6A6"/>
                    </a:solidFill>
                  </a:tcPr>
                </a:tc>
                <a:extLst>
                  <a:ext uri="{0D108BD9-81ED-4DB2-BD59-A6C34878D82A}">
                    <a16:rowId xmlns:a16="http://schemas.microsoft.com/office/drawing/2014/main" val="3259952395"/>
                  </a:ext>
                </a:extLst>
              </a:tr>
              <a:tr h="339016">
                <a:tc>
                  <a:txBody>
                    <a:bodyPr/>
                    <a:lstStyle/>
                    <a:p>
                      <a:pPr algn="l" fontAlgn="b"/>
                      <a:r>
                        <a:rPr lang="en-US" sz="500" b="0" i="0" u="none" strike="noStrike" dirty="0">
                          <a:effectLst/>
                          <a:latin typeface="Arial" panose="020B0604020202020204" pitchFamily="34" charset="0"/>
                        </a:rPr>
                        <a:t> </a:t>
                      </a:r>
                    </a:p>
                  </a:txBody>
                  <a:tcPr marL="4748" marR="4748" marT="4748" marB="0" anchor="b">
                    <a:lnL>
                      <a:noFill/>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4</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97%</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798.1</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pt-BR" sz="500" b="0" i="0" u="none" strike="noStrike" dirty="0">
                          <a:solidFill>
                            <a:srgbClr val="FF0000"/>
                          </a:solidFill>
                          <a:effectLst/>
                          <a:latin typeface="Arial" panose="020B0604020202020204" pitchFamily="34" charset="0"/>
                        </a:rPr>
                        <a:t>HW - C,M,A,B,E,D</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solidFill>
                            <a:srgbClr val="FF0000"/>
                          </a:solidFill>
                          <a:effectLst/>
                          <a:latin typeface="Arial" panose="020B0604020202020204" pitchFamily="34" charset="0"/>
                        </a:rPr>
                        <a:t>-14</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29</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72%</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779.7</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pt-BR" sz="500" b="0" i="0" u="none" strike="noStrike" dirty="0">
                          <a:solidFill>
                            <a:srgbClr val="00B050"/>
                          </a:solidFill>
                          <a:effectLst/>
                          <a:latin typeface="Arial" panose="020B0604020202020204" pitchFamily="34" charset="0"/>
                        </a:rPr>
                        <a:t>M,A,B - C,E,D</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54</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47%</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757.1</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pt-BR" sz="500" b="0" i="0" u="none" strike="noStrike" dirty="0">
                          <a:solidFill>
                            <a:srgbClr val="E26B0A"/>
                          </a:solidFill>
                          <a:effectLst/>
                          <a:latin typeface="Arial" panose="020B0604020202020204" pitchFamily="34" charset="0"/>
                        </a:rPr>
                        <a:t>M,A,B - C- D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79</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22%</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725.7</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pt-BR" sz="500" b="1" i="0" u="none" strike="noStrike" dirty="0">
                          <a:solidFill>
                            <a:srgbClr val="963634"/>
                          </a:solidFill>
                          <a:effectLst/>
                          <a:latin typeface="Arial" panose="020B0604020202020204" pitchFamily="34" charset="0"/>
                        </a:rPr>
                        <a:t>C - D, Nest - M - A - B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1" i="0" u="none" strike="noStrike" dirty="0">
                          <a:solidFill>
                            <a:srgbClr val="0070C0"/>
                          </a:solidFill>
                          <a:effectLst/>
                          <a:latin typeface="Arial" panose="020B0604020202020204" pitchFamily="34" charset="0"/>
                        </a:rPr>
                        <a:t>0</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US" sz="500" b="0" i="0" u="none" strike="noStrike" dirty="0">
                          <a:effectLst/>
                          <a:latin typeface="Arial" panose="020B0604020202020204" pitchFamily="34" charset="0"/>
                        </a:rPr>
                        <a:t> </a:t>
                      </a:r>
                    </a:p>
                  </a:txBody>
                  <a:tcPr marL="4748" marR="4748" marT="4748" marB="0" anchor="b">
                    <a:lnL w="6350" cap="flat" cmpd="sng" algn="ctr">
                      <a:solidFill>
                        <a:srgbClr val="A6A6A6"/>
                      </a:solidFill>
                      <a:prstDash val="solid"/>
                      <a:round/>
                      <a:headEnd type="none" w="med" len="med"/>
                      <a:tailEnd type="none" w="med" len="med"/>
                    </a:lnL>
                    <a:lnR>
                      <a:noFill/>
                    </a:lnR>
                    <a:lnT>
                      <a:noFill/>
                    </a:lnT>
                    <a:lnB>
                      <a:noFill/>
                    </a:lnB>
                    <a:solidFill>
                      <a:srgbClr val="A6A6A6"/>
                    </a:solidFill>
                  </a:tcPr>
                </a:tc>
                <a:extLst>
                  <a:ext uri="{0D108BD9-81ED-4DB2-BD59-A6C34878D82A}">
                    <a16:rowId xmlns:a16="http://schemas.microsoft.com/office/drawing/2014/main" val="3553583108"/>
                  </a:ext>
                </a:extLst>
              </a:tr>
              <a:tr h="339016">
                <a:tc>
                  <a:txBody>
                    <a:bodyPr/>
                    <a:lstStyle/>
                    <a:p>
                      <a:pPr algn="l" fontAlgn="b"/>
                      <a:r>
                        <a:rPr lang="en-US" sz="500" b="0" i="0" u="none" strike="noStrike" dirty="0">
                          <a:effectLst/>
                          <a:latin typeface="Arial" panose="020B0604020202020204" pitchFamily="34" charset="0"/>
                        </a:rPr>
                        <a:t> </a:t>
                      </a:r>
                    </a:p>
                  </a:txBody>
                  <a:tcPr marL="4748" marR="4748" marT="4748" marB="0" anchor="b">
                    <a:lnL>
                      <a:noFill/>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96%</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797</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00"/>
                    </a:solidFill>
                  </a:tcPr>
                </a:tc>
                <a:tc>
                  <a:txBody>
                    <a:bodyPr/>
                    <a:lstStyle/>
                    <a:p>
                      <a:pPr algn="ctr" fontAlgn="ctr"/>
                      <a:r>
                        <a:rPr lang="pt-BR" sz="500" b="0" i="0" u="none" strike="noStrike" dirty="0">
                          <a:solidFill>
                            <a:srgbClr val="FF0000"/>
                          </a:solidFill>
                          <a:effectLst/>
                          <a:latin typeface="Arial" panose="020B0604020202020204" pitchFamily="34" charset="0"/>
                        </a:rPr>
                        <a:t>HW - C,M,A,B,E,D</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solidFill>
                            <a:srgbClr val="FF0000"/>
                          </a:solidFill>
                          <a:effectLst/>
                          <a:latin typeface="Arial" panose="020B0604020202020204" pitchFamily="34" charset="0"/>
                        </a:rPr>
                        <a:t>-13</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30</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71%</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778.9</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pt-BR" sz="500" b="0" i="0" u="none" strike="noStrike" dirty="0">
                          <a:solidFill>
                            <a:srgbClr val="00B050"/>
                          </a:solidFill>
                          <a:effectLst/>
                          <a:latin typeface="Arial" panose="020B0604020202020204" pitchFamily="34" charset="0"/>
                        </a:rPr>
                        <a:t>M,A,B - C,E,D</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55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46%</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756</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pt-BR" sz="500" b="0" i="0" u="none" strike="noStrike" dirty="0">
                          <a:solidFill>
                            <a:srgbClr val="E26B0A"/>
                          </a:solidFill>
                          <a:effectLst/>
                          <a:latin typeface="Arial" panose="020B0604020202020204" pitchFamily="34" charset="0"/>
                        </a:rPr>
                        <a:t>M,A,B - C - D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80</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21%</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724.55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pt-BR" sz="500" b="1" i="0" u="none" strike="noStrike" dirty="0">
                          <a:solidFill>
                            <a:srgbClr val="963634"/>
                          </a:solidFill>
                          <a:effectLst/>
                          <a:latin typeface="Arial" panose="020B0604020202020204" pitchFamily="34" charset="0"/>
                        </a:rPr>
                        <a:t>C - D, Nest - M - A - B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rowSpan="11">
                  <a:txBody>
                    <a:bodyPr/>
                    <a:lstStyle/>
                    <a:p>
                      <a:pPr algn="ctr" fontAlgn="ctr"/>
                      <a:r>
                        <a:rPr lang="en-US" sz="500" b="0" i="0" u="none" strike="noStrike" dirty="0">
                          <a:effectLst/>
                          <a:latin typeface="Arial" panose="020B0604020202020204" pitchFamily="34" charset="0"/>
                        </a:rPr>
                        <a:t>Aux</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l" fontAlgn="b"/>
                      <a:r>
                        <a:rPr lang="en-US" sz="500" b="0" i="0" u="none" strike="noStrike" dirty="0">
                          <a:effectLst/>
                          <a:latin typeface="Arial" panose="020B0604020202020204" pitchFamily="34" charset="0"/>
                        </a:rPr>
                        <a:t> </a:t>
                      </a:r>
                    </a:p>
                  </a:txBody>
                  <a:tcPr marL="4748" marR="4748" marT="4748" marB="0" anchor="b">
                    <a:lnL w="6350" cap="flat" cmpd="sng" algn="ctr">
                      <a:solidFill>
                        <a:srgbClr val="A6A6A6"/>
                      </a:solidFill>
                      <a:prstDash val="solid"/>
                      <a:round/>
                      <a:headEnd type="none" w="med" len="med"/>
                      <a:tailEnd type="none" w="med" len="med"/>
                    </a:lnL>
                    <a:lnR>
                      <a:noFill/>
                    </a:lnR>
                    <a:lnT>
                      <a:noFill/>
                    </a:lnT>
                    <a:lnB>
                      <a:noFill/>
                    </a:lnB>
                    <a:solidFill>
                      <a:srgbClr val="A6A6A6"/>
                    </a:solidFill>
                  </a:tcPr>
                </a:tc>
                <a:extLst>
                  <a:ext uri="{0D108BD9-81ED-4DB2-BD59-A6C34878D82A}">
                    <a16:rowId xmlns:a16="http://schemas.microsoft.com/office/drawing/2014/main" val="1221949200"/>
                  </a:ext>
                </a:extLst>
              </a:tr>
              <a:tr h="339016">
                <a:tc>
                  <a:txBody>
                    <a:bodyPr/>
                    <a:lstStyle/>
                    <a:p>
                      <a:pPr algn="l" fontAlgn="b"/>
                      <a:r>
                        <a:rPr lang="en-US" sz="500" b="0" i="0" u="none" strike="noStrike" dirty="0">
                          <a:effectLst/>
                          <a:latin typeface="Arial" panose="020B0604020202020204" pitchFamily="34" charset="0"/>
                        </a:rPr>
                        <a:t> </a:t>
                      </a:r>
                    </a:p>
                  </a:txBody>
                  <a:tcPr marL="4748" marR="4748" marT="4748" marB="0" anchor="b">
                    <a:lnL>
                      <a:noFill/>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6</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95%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796.8</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pt-BR" sz="500" b="0" i="0" u="none" strike="noStrike" dirty="0">
                          <a:solidFill>
                            <a:srgbClr val="FF0000"/>
                          </a:solidFill>
                          <a:effectLst/>
                          <a:latin typeface="Arial" panose="020B0604020202020204" pitchFamily="34" charset="0"/>
                        </a:rPr>
                        <a:t>HW - C,M,A,B,E,D</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solidFill>
                            <a:srgbClr val="FF0000"/>
                          </a:solidFill>
                          <a:effectLst/>
                          <a:latin typeface="Arial" panose="020B0604020202020204" pitchFamily="34" charset="0"/>
                        </a:rPr>
                        <a:t>-12</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31</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70%</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777.9</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pt-BR" sz="500" b="0" i="0" u="none" strike="noStrike" dirty="0">
                          <a:solidFill>
                            <a:srgbClr val="0070C0"/>
                          </a:solidFill>
                          <a:effectLst/>
                          <a:latin typeface="Arial" panose="020B0604020202020204" pitchFamily="34" charset="0"/>
                        </a:rPr>
                        <a:t>M,A,B - C,D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56</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45%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755.08</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pt-BR" sz="500" b="0" i="0" u="none" strike="noStrike" dirty="0">
                          <a:solidFill>
                            <a:srgbClr val="E26B0A"/>
                          </a:solidFill>
                          <a:effectLst/>
                          <a:latin typeface="Arial" panose="020B0604020202020204" pitchFamily="34" charset="0"/>
                        </a:rPr>
                        <a:t>M,A,B - C - D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81</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20%</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723.4</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pt-BR" sz="500" b="1" i="0" u="none" strike="noStrike" dirty="0">
                          <a:solidFill>
                            <a:srgbClr val="963634"/>
                          </a:solidFill>
                          <a:effectLst/>
                          <a:latin typeface="Arial" panose="020B0604020202020204" pitchFamily="34" charset="0"/>
                        </a:rPr>
                        <a:t>C - D, Nest - M - A - B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US" sz="500" b="0" i="0" u="none" strike="noStrike" dirty="0">
                          <a:effectLst/>
                          <a:latin typeface="Arial" panose="020B0604020202020204" pitchFamily="34" charset="0"/>
                        </a:rPr>
                        <a:t> </a:t>
                      </a:r>
                    </a:p>
                  </a:txBody>
                  <a:tcPr marL="4748" marR="4748" marT="4748" marB="0" anchor="b">
                    <a:lnL w="6350" cap="flat" cmpd="sng" algn="ctr">
                      <a:solidFill>
                        <a:srgbClr val="A6A6A6"/>
                      </a:solidFill>
                      <a:prstDash val="solid"/>
                      <a:round/>
                      <a:headEnd type="none" w="med" len="med"/>
                      <a:tailEnd type="none" w="med" len="med"/>
                    </a:lnL>
                    <a:lnR>
                      <a:noFill/>
                    </a:lnR>
                    <a:lnT>
                      <a:noFill/>
                    </a:lnT>
                    <a:lnB>
                      <a:noFill/>
                    </a:lnB>
                    <a:solidFill>
                      <a:srgbClr val="A6A6A6"/>
                    </a:solidFill>
                  </a:tcPr>
                </a:tc>
                <a:extLst>
                  <a:ext uri="{0D108BD9-81ED-4DB2-BD59-A6C34878D82A}">
                    <a16:rowId xmlns:a16="http://schemas.microsoft.com/office/drawing/2014/main" val="2208980139"/>
                  </a:ext>
                </a:extLst>
              </a:tr>
              <a:tr h="339016">
                <a:tc>
                  <a:txBody>
                    <a:bodyPr/>
                    <a:lstStyle/>
                    <a:p>
                      <a:pPr algn="l" fontAlgn="b"/>
                      <a:r>
                        <a:rPr lang="en-US" sz="500" b="0" i="0" u="none" strike="noStrike" dirty="0">
                          <a:effectLst/>
                          <a:latin typeface="Arial" panose="020B0604020202020204" pitchFamily="34" charset="0"/>
                        </a:rPr>
                        <a:t> </a:t>
                      </a:r>
                    </a:p>
                  </a:txBody>
                  <a:tcPr marL="4748" marR="4748" marT="4748" marB="0" anchor="b">
                    <a:lnL>
                      <a:noFill/>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7</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94%</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796</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pt-BR" sz="500" b="0" i="0" u="none" strike="noStrike" dirty="0">
                          <a:solidFill>
                            <a:srgbClr val="FF0000"/>
                          </a:solidFill>
                          <a:effectLst/>
                          <a:latin typeface="Arial" panose="020B0604020202020204" pitchFamily="34" charset="0"/>
                        </a:rPr>
                        <a:t>HW - C,M,A,B,E,D</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solidFill>
                            <a:srgbClr val="FF0000"/>
                          </a:solidFill>
                          <a:effectLst/>
                          <a:latin typeface="Arial" panose="020B0604020202020204" pitchFamily="34" charset="0"/>
                        </a:rPr>
                        <a:t>-11</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rowSpan="7">
                  <a:txBody>
                    <a:bodyPr/>
                    <a:lstStyle/>
                    <a:p>
                      <a:pPr algn="ctr" fontAlgn="ctr"/>
                      <a:r>
                        <a:rPr lang="en-US" sz="500" b="0" i="0" u="none" strike="noStrike" dirty="0">
                          <a:solidFill>
                            <a:srgbClr val="0070C0"/>
                          </a:solidFill>
                          <a:effectLst/>
                          <a:latin typeface="Arial" panose="020B0604020202020204" pitchFamily="34" charset="0"/>
                        </a:rPr>
                        <a:t>West Ramp</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32</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69%</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777.1</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pt-BR" sz="500" b="0" i="0" u="none" strike="noStrike" dirty="0">
                          <a:solidFill>
                            <a:srgbClr val="0070C0"/>
                          </a:solidFill>
                          <a:effectLst/>
                          <a:latin typeface="Arial" panose="020B0604020202020204" pitchFamily="34" charset="0"/>
                        </a:rPr>
                        <a:t>M,A,B - C,D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rowSpan="9">
                  <a:txBody>
                    <a:bodyPr/>
                    <a:lstStyle/>
                    <a:p>
                      <a:pPr algn="ctr" fontAlgn="ctr"/>
                      <a:r>
                        <a:rPr lang="en-US" sz="500" b="1" i="0" u="none" strike="noStrike" dirty="0">
                          <a:solidFill>
                            <a:srgbClr val="0070C0"/>
                          </a:solidFill>
                          <a:effectLst/>
                          <a:latin typeface="Arial" panose="020B0604020202020204" pitchFamily="34" charset="0"/>
                        </a:rPr>
                        <a:t>350</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57</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44%</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754.2</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pt-BR" sz="500" b="0" i="0" u="none" strike="noStrike" dirty="0">
                          <a:solidFill>
                            <a:srgbClr val="E26B0A"/>
                          </a:solidFill>
                          <a:effectLst/>
                          <a:latin typeface="Arial" panose="020B0604020202020204" pitchFamily="34" charset="0"/>
                        </a:rPr>
                        <a:t>M,A,B - C - D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82</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19%</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721.8</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pt-BR" sz="500" b="1" i="0" u="none" strike="noStrike" dirty="0">
                          <a:solidFill>
                            <a:srgbClr val="963634"/>
                          </a:solidFill>
                          <a:effectLst/>
                          <a:latin typeface="Arial" panose="020B0604020202020204" pitchFamily="34" charset="0"/>
                        </a:rPr>
                        <a:t>C - D, Nest - M - A - B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l" fontAlgn="b"/>
                      <a:r>
                        <a:rPr lang="en-US" sz="500" b="0" i="0" u="none" strike="noStrike" dirty="0">
                          <a:effectLst/>
                          <a:latin typeface="Arial" panose="020B0604020202020204" pitchFamily="34" charset="0"/>
                        </a:rPr>
                        <a:t> </a:t>
                      </a:r>
                    </a:p>
                  </a:txBody>
                  <a:tcPr marL="4748" marR="4748" marT="4748" marB="0" anchor="b">
                    <a:lnL w="6350" cap="flat" cmpd="sng" algn="ctr">
                      <a:solidFill>
                        <a:srgbClr val="A6A6A6"/>
                      </a:solidFill>
                      <a:prstDash val="solid"/>
                      <a:round/>
                      <a:headEnd type="none" w="med" len="med"/>
                      <a:tailEnd type="none" w="med" len="med"/>
                    </a:lnL>
                    <a:lnR>
                      <a:noFill/>
                    </a:lnR>
                    <a:lnT>
                      <a:noFill/>
                    </a:lnT>
                    <a:lnB>
                      <a:noFill/>
                    </a:lnB>
                    <a:solidFill>
                      <a:srgbClr val="A6A6A6"/>
                    </a:solidFill>
                  </a:tcPr>
                </a:tc>
                <a:extLst>
                  <a:ext uri="{0D108BD9-81ED-4DB2-BD59-A6C34878D82A}">
                    <a16:rowId xmlns:a16="http://schemas.microsoft.com/office/drawing/2014/main" val="684071648"/>
                  </a:ext>
                </a:extLst>
              </a:tr>
              <a:tr h="339016">
                <a:tc>
                  <a:txBody>
                    <a:bodyPr/>
                    <a:lstStyle/>
                    <a:p>
                      <a:pPr algn="l" fontAlgn="b"/>
                      <a:r>
                        <a:rPr lang="en-US" sz="500" b="0" i="0" u="none" strike="noStrike" dirty="0">
                          <a:effectLst/>
                          <a:latin typeface="Arial" panose="020B0604020202020204" pitchFamily="34" charset="0"/>
                        </a:rPr>
                        <a:t> </a:t>
                      </a:r>
                    </a:p>
                  </a:txBody>
                  <a:tcPr marL="4748" marR="4748" marT="4748" marB="0" anchor="b">
                    <a:lnL>
                      <a:noFill/>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8</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93%</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795.15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pt-BR" sz="500" b="0" i="0" u="none" strike="noStrike" dirty="0">
                          <a:solidFill>
                            <a:srgbClr val="FF0000"/>
                          </a:solidFill>
                          <a:effectLst/>
                          <a:latin typeface="Arial" panose="020B0604020202020204" pitchFamily="34" charset="0"/>
                        </a:rPr>
                        <a:t>HW - C,M,A,B,E,D</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solidFill>
                            <a:srgbClr val="FF0000"/>
                          </a:solidFill>
                          <a:effectLst/>
                          <a:latin typeface="Arial" panose="020B0604020202020204" pitchFamily="34" charset="0"/>
                        </a:rPr>
                        <a:t>10</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vMerge="1">
                  <a:txBody>
                    <a:bodyPr/>
                    <a:lstStyle/>
                    <a:p>
                      <a:pPr algn="ctr" fontAlgn="ctr"/>
                      <a:endParaRPr lang="en-US" sz="500" b="0" i="0" u="none" strike="noStrike" dirty="0">
                        <a:effectLst/>
                        <a:latin typeface="Arial" panose="020B0604020202020204" pitchFamily="34" charset="0"/>
                      </a:endParaRP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33</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68%</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774.7</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pt-BR" sz="500" b="0" i="0" u="none" strike="noStrike" dirty="0">
                          <a:solidFill>
                            <a:srgbClr val="0070C0"/>
                          </a:solidFill>
                          <a:effectLst/>
                          <a:latin typeface="Arial" panose="020B0604020202020204" pitchFamily="34" charset="0"/>
                        </a:rPr>
                        <a:t>M,A,B - C,D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58</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43%</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753.35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pt-BR" sz="500" b="0" i="0" u="none" strike="noStrike" dirty="0">
                          <a:solidFill>
                            <a:srgbClr val="E26B0A"/>
                          </a:solidFill>
                          <a:effectLst/>
                          <a:latin typeface="Arial" panose="020B0604020202020204" pitchFamily="34" charset="0"/>
                        </a:rPr>
                        <a:t>M,A,B - C - D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rowSpan="3">
                  <a:txBody>
                    <a:bodyPr/>
                    <a:lstStyle/>
                    <a:p>
                      <a:pPr algn="ctr" fontAlgn="ctr"/>
                      <a:r>
                        <a:rPr lang="en-US" sz="500" b="1" i="0" u="none" strike="noStrike" dirty="0">
                          <a:solidFill>
                            <a:srgbClr val="0070C0"/>
                          </a:solidFill>
                          <a:effectLst/>
                          <a:latin typeface="Arial" panose="020B0604020202020204" pitchFamily="34" charset="0"/>
                        </a:rPr>
                        <a:t>200</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83</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18%</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719.15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pt-BR" sz="500" b="1" i="0" u="none" strike="noStrike" dirty="0">
                          <a:solidFill>
                            <a:srgbClr val="963634"/>
                          </a:solidFill>
                          <a:effectLst/>
                          <a:latin typeface="Arial" panose="020B0604020202020204" pitchFamily="34" charset="0"/>
                        </a:rPr>
                        <a:t>C - D, Nest - M - A - B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US" sz="500" b="0" i="0" u="none" strike="noStrike" dirty="0">
                          <a:effectLst/>
                          <a:latin typeface="Arial" panose="020B0604020202020204" pitchFamily="34" charset="0"/>
                        </a:rPr>
                        <a:t> </a:t>
                      </a:r>
                    </a:p>
                  </a:txBody>
                  <a:tcPr marL="4748" marR="4748" marT="4748" marB="0" anchor="b">
                    <a:lnL w="6350" cap="flat" cmpd="sng" algn="ctr">
                      <a:solidFill>
                        <a:srgbClr val="A6A6A6"/>
                      </a:solidFill>
                      <a:prstDash val="solid"/>
                      <a:round/>
                      <a:headEnd type="none" w="med" len="med"/>
                      <a:tailEnd type="none" w="med" len="med"/>
                    </a:lnL>
                    <a:lnR>
                      <a:noFill/>
                    </a:lnR>
                    <a:lnT>
                      <a:noFill/>
                    </a:lnT>
                    <a:lnB>
                      <a:noFill/>
                    </a:lnB>
                    <a:solidFill>
                      <a:srgbClr val="A6A6A6"/>
                    </a:solidFill>
                  </a:tcPr>
                </a:tc>
                <a:extLst>
                  <a:ext uri="{0D108BD9-81ED-4DB2-BD59-A6C34878D82A}">
                    <a16:rowId xmlns:a16="http://schemas.microsoft.com/office/drawing/2014/main" val="2133571665"/>
                  </a:ext>
                </a:extLst>
              </a:tr>
              <a:tr h="174629">
                <a:tc>
                  <a:txBody>
                    <a:bodyPr/>
                    <a:lstStyle/>
                    <a:p>
                      <a:pPr algn="l" fontAlgn="b"/>
                      <a:r>
                        <a:rPr lang="en-US" sz="500" b="0" i="0" u="none" strike="noStrike" dirty="0">
                          <a:effectLst/>
                          <a:latin typeface="Arial" panose="020B0604020202020204" pitchFamily="34" charset="0"/>
                        </a:rPr>
                        <a:t> </a:t>
                      </a:r>
                    </a:p>
                  </a:txBody>
                  <a:tcPr marL="4748" marR="4748" marT="4748" marB="0" anchor="b">
                    <a:lnL>
                      <a:noFill/>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9</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92%</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794.8</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pt-BR" sz="500" b="0" i="0" u="none" strike="noStrike" dirty="0">
                          <a:solidFill>
                            <a:srgbClr val="FF0000"/>
                          </a:solidFill>
                          <a:effectLst/>
                          <a:latin typeface="Arial" panose="020B0604020202020204" pitchFamily="34" charset="0"/>
                        </a:rPr>
                        <a:t>HW - C,M,A,B,E,D</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solidFill>
                            <a:srgbClr val="FF0000"/>
                          </a:solidFill>
                          <a:effectLst/>
                          <a:latin typeface="Arial" panose="020B0604020202020204" pitchFamily="34" charset="0"/>
                        </a:rPr>
                        <a:t>-9</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vMerge="1">
                  <a:txBody>
                    <a:bodyPr/>
                    <a:lstStyle/>
                    <a:p>
                      <a:pPr algn="ctr" fontAlgn="ctr"/>
                      <a:endParaRPr lang="en-US" sz="500" b="0" i="0" u="none" strike="noStrike">
                        <a:effectLst/>
                        <a:latin typeface="Arial" panose="020B0604020202020204" pitchFamily="34" charset="0"/>
                      </a:endParaRP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34</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67%</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772.3</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pt-BR" sz="500" b="0" i="0" u="none" strike="noStrike" dirty="0">
                          <a:solidFill>
                            <a:srgbClr val="0070C0"/>
                          </a:solidFill>
                          <a:effectLst/>
                          <a:latin typeface="Arial" panose="020B0604020202020204" pitchFamily="34" charset="0"/>
                        </a:rPr>
                        <a:t>M,A,B - C,D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59</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42%</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752.65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pt-BR" sz="500" b="0" i="0" u="none" strike="noStrike" dirty="0">
                          <a:solidFill>
                            <a:srgbClr val="E26B0A"/>
                          </a:solidFill>
                          <a:effectLst/>
                          <a:latin typeface="Arial" panose="020B0604020202020204" pitchFamily="34" charset="0"/>
                        </a:rPr>
                        <a:t>M,A,B - C - D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84</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17%</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717.15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pt-BR" sz="500" b="0" i="0" u="none" strike="noStrike" dirty="0">
                          <a:solidFill>
                            <a:srgbClr val="948A54"/>
                          </a:solidFill>
                          <a:effectLst/>
                          <a:latin typeface="Arial" panose="020B0604020202020204" pitchFamily="34" charset="0"/>
                        </a:rPr>
                        <a:t>D, Nest M - A - B -  C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l" fontAlgn="b"/>
                      <a:r>
                        <a:rPr lang="en-US" sz="500" b="0" i="0" u="none" strike="noStrike" dirty="0">
                          <a:effectLst/>
                          <a:latin typeface="Arial" panose="020B0604020202020204" pitchFamily="34" charset="0"/>
                        </a:rPr>
                        <a:t> </a:t>
                      </a:r>
                    </a:p>
                  </a:txBody>
                  <a:tcPr marL="4748" marR="4748" marT="4748" marB="0" anchor="b">
                    <a:lnL w="6350" cap="flat" cmpd="sng" algn="ctr">
                      <a:solidFill>
                        <a:srgbClr val="A6A6A6"/>
                      </a:solidFill>
                      <a:prstDash val="solid"/>
                      <a:round/>
                      <a:headEnd type="none" w="med" len="med"/>
                      <a:tailEnd type="none" w="med" len="med"/>
                    </a:lnL>
                    <a:lnR>
                      <a:noFill/>
                    </a:lnR>
                    <a:lnT>
                      <a:noFill/>
                    </a:lnT>
                    <a:lnB>
                      <a:noFill/>
                    </a:lnB>
                    <a:solidFill>
                      <a:srgbClr val="A6A6A6"/>
                    </a:solidFill>
                  </a:tcPr>
                </a:tc>
                <a:extLst>
                  <a:ext uri="{0D108BD9-81ED-4DB2-BD59-A6C34878D82A}">
                    <a16:rowId xmlns:a16="http://schemas.microsoft.com/office/drawing/2014/main" val="2360446610"/>
                  </a:ext>
                </a:extLst>
              </a:tr>
              <a:tr h="174629">
                <a:tc>
                  <a:txBody>
                    <a:bodyPr/>
                    <a:lstStyle/>
                    <a:p>
                      <a:pPr algn="l" fontAlgn="b"/>
                      <a:r>
                        <a:rPr lang="en-US" sz="500" b="0" i="0" u="none" strike="noStrike" dirty="0">
                          <a:effectLst/>
                          <a:latin typeface="Arial" panose="020B0604020202020204" pitchFamily="34" charset="0"/>
                        </a:rPr>
                        <a:t> </a:t>
                      </a:r>
                    </a:p>
                  </a:txBody>
                  <a:tcPr marL="4748" marR="4748" marT="4748" marB="0" anchor="b">
                    <a:lnL>
                      <a:noFill/>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10</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91%</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794</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solidFill>
                            <a:srgbClr val="7030A0"/>
                          </a:solidFill>
                          <a:effectLst/>
                          <a:latin typeface="Arial" panose="020B0604020202020204" pitchFamily="34" charset="0"/>
                        </a:rPr>
                        <a:t>UP- M,A,B,C - E,D</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solidFill>
                            <a:srgbClr val="FF0000"/>
                          </a:solidFill>
                          <a:effectLst/>
                          <a:latin typeface="Arial" panose="020B0604020202020204" pitchFamily="34" charset="0"/>
                        </a:rPr>
                        <a:t>-8</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vMerge="1">
                  <a:txBody>
                    <a:bodyPr/>
                    <a:lstStyle/>
                    <a:p>
                      <a:pPr algn="ctr" fontAlgn="ctr"/>
                      <a:endParaRPr lang="en-US" sz="500" b="0" i="0" u="none" strike="noStrike" dirty="0">
                        <a:effectLst/>
                        <a:latin typeface="Arial" panose="020B0604020202020204" pitchFamily="34" charset="0"/>
                      </a:endParaRP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35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66%</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774.7</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pt-BR" sz="500" b="0" i="0" u="none" strike="noStrike" dirty="0">
                          <a:solidFill>
                            <a:srgbClr val="0070C0"/>
                          </a:solidFill>
                          <a:effectLst/>
                          <a:latin typeface="Arial" panose="020B0604020202020204" pitchFamily="34" charset="0"/>
                        </a:rPr>
                        <a:t>M,A,B - C,D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60</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41%</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751.6</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pt-BR" sz="500" b="0" i="0" u="none" strike="noStrike" dirty="0">
                          <a:solidFill>
                            <a:srgbClr val="E26B0A"/>
                          </a:solidFill>
                          <a:effectLst/>
                          <a:latin typeface="Arial" panose="020B0604020202020204" pitchFamily="34" charset="0"/>
                        </a:rPr>
                        <a:t>M,A,B - C - D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85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16%</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714.7</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rowSpan="16">
                  <a:txBody>
                    <a:bodyPr/>
                    <a:lstStyle/>
                    <a:p>
                      <a:pPr algn="ctr" fontAlgn="ctr"/>
                      <a:r>
                        <a:rPr lang="pt-BR" sz="500" b="0" i="0" u="none" strike="noStrike" dirty="0">
                          <a:effectLst/>
                          <a:latin typeface="Arial" panose="020B0604020202020204" pitchFamily="34" charset="0"/>
                        </a:rPr>
                        <a:t>Nest M - A - B - C - D - E</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US" sz="500" b="0" i="0" u="none" strike="noStrike" dirty="0">
                          <a:effectLst/>
                          <a:latin typeface="Arial" panose="020B0604020202020204" pitchFamily="34" charset="0"/>
                        </a:rPr>
                        <a:t> </a:t>
                      </a:r>
                    </a:p>
                  </a:txBody>
                  <a:tcPr marL="4748" marR="4748" marT="4748" marB="0" anchor="b">
                    <a:lnL w="6350" cap="flat" cmpd="sng" algn="ctr">
                      <a:solidFill>
                        <a:srgbClr val="A6A6A6"/>
                      </a:solidFill>
                      <a:prstDash val="solid"/>
                      <a:round/>
                      <a:headEnd type="none" w="med" len="med"/>
                      <a:tailEnd type="none" w="med" len="med"/>
                    </a:lnL>
                    <a:lnR>
                      <a:noFill/>
                    </a:lnR>
                    <a:lnT>
                      <a:noFill/>
                    </a:lnT>
                    <a:lnB>
                      <a:noFill/>
                    </a:lnB>
                    <a:solidFill>
                      <a:srgbClr val="A6A6A6"/>
                    </a:solidFill>
                  </a:tcPr>
                </a:tc>
                <a:extLst>
                  <a:ext uri="{0D108BD9-81ED-4DB2-BD59-A6C34878D82A}">
                    <a16:rowId xmlns:a16="http://schemas.microsoft.com/office/drawing/2014/main" val="1333304229"/>
                  </a:ext>
                </a:extLst>
              </a:tr>
              <a:tr h="174629">
                <a:tc>
                  <a:txBody>
                    <a:bodyPr/>
                    <a:lstStyle/>
                    <a:p>
                      <a:pPr algn="l" fontAlgn="b"/>
                      <a:r>
                        <a:rPr lang="en-US" sz="500" b="0" i="0" u="none" strike="noStrike" dirty="0">
                          <a:effectLst/>
                          <a:latin typeface="Arial" panose="020B0604020202020204" pitchFamily="34" charset="0"/>
                        </a:rPr>
                        <a:t> </a:t>
                      </a:r>
                    </a:p>
                  </a:txBody>
                  <a:tcPr marL="4748" marR="4748" marT="4748" marB="0" anchor="b">
                    <a:lnL>
                      <a:noFill/>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11</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90%</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793.5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solidFill>
                            <a:srgbClr val="7030A0"/>
                          </a:solidFill>
                          <a:effectLst/>
                          <a:latin typeface="Arial" panose="020B0604020202020204" pitchFamily="34" charset="0"/>
                        </a:rPr>
                        <a:t>UP - M,A,B,C - E,D</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solidFill>
                            <a:srgbClr val="FF0000"/>
                          </a:solidFill>
                          <a:effectLst/>
                          <a:latin typeface="Arial" panose="020B0604020202020204" pitchFamily="34" charset="0"/>
                        </a:rPr>
                        <a:t>-7</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vMerge="1">
                  <a:txBody>
                    <a:bodyPr/>
                    <a:lstStyle/>
                    <a:p>
                      <a:pPr algn="ctr" fontAlgn="ctr"/>
                      <a:endParaRPr lang="en-US" sz="500" b="0" i="0" u="none" strike="noStrike" dirty="0">
                        <a:effectLst/>
                        <a:latin typeface="Arial" panose="020B0604020202020204" pitchFamily="34" charset="0"/>
                      </a:endParaRP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36</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65%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773.8</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pt-BR" sz="500" b="0" i="0" u="none" strike="noStrike" dirty="0">
                          <a:solidFill>
                            <a:srgbClr val="0070C0"/>
                          </a:solidFill>
                          <a:effectLst/>
                          <a:latin typeface="Arial" panose="020B0604020202020204" pitchFamily="34" charset="0"/>
                        </a:rPr>
                        <a:t>M,A,B - C,D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61</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40%</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750.35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pt-BR" sz="500" b="0" i="0" u="none" strike="noStrike" dirty="0">
                          <a:solidFill>
                            <a:srgbClr val="E26B0A"/>
                          </a:solidFill>
                          <a:effectLst/>
                          <a:latin typeface="Arial" panose="020B0604020202020204" pitchFamily="34" charset="0"/>
                        </a:rPr>
                        <a:t>M,A,B - C - D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rowSpan="3">
                  <a:txBody>
                    <a:bodyPr/>
                    <a:lstStyle/>
                    <a:p>
                      <a:pPr algn="ctr" fontAlgn="ctr"/>
                      <a:r>
                        <a:rPr lang="en-US" sz="500" b="1" i="0" u="none" strike="noStrike" dirty="0">
                          <a:solidFill>
                            <a:srgbClr val="0070C0"/>
                          </a:solidFill>
                          <a:effectLst/>
                          <a:latin typeface="Arial" panose="020B0604020202020204" pitchFamily="34" charset="0"/>
                        </a:rPr>
                        <a:t>175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86</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15%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713.7</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vMerge="1">
                  <a:txBody>
                    <a:bodyPr/>
                    <a:lstStyle/>
                    <a:p>
                      <a:endParaRPr lang="en-US"/>
                    </a:p>
                  </a:txBody>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l" fontAlgn="b"/>
                      <a:r>
                        <a:rPr lang="en-US" sz="500" b="0" i="0" u="none" strike="noStrike" dirty="0">
                          <a:effectLst/>
                          <a:latin typeface="Arial" panose="020B0604020202020204" pitchFamily="34" charset="0"/>
                        </a:rPr>
                        <a:t> </a:t>
                      </a:r>
                    </a:p>
                  </a:txBody>
                  <a:tcPr marL="4748" marR="4748" marT="4748" marB="0" anchor="b">
                    <a:lnL w="6350" cap="flat" cmpd="sng" algn="ctr">
                      <a:solidFill>
                        <a:srgbClr val="A6A6A6"/>
                      </a:solidFill>
                      <a:prstDash val="solid"/>
                      <a:round/>
                      <a:headEnd type="none" w="med" len="med"/>
                      <a:tailEnd type="none" w="med" len="med"/>
                    </a:lnL>
                    <a:lnR>
                      <a:noFill/>
                    </a:lnR>
                    <a:lnT>
                      <a:noFill/>
                    </a:lnT>
                    <a:lnB>
                      <a:noFill/>
                    </a:lnB>
                    <a:solidFill>
                      <a:srgbClr val="A6A6A6"/>
                    </a:solidFill>
                  </a:tcPr>
                </a:tc>
                <a:extLst>
                  <a:ext uri="{0D108BD9-81ED-4DB2-BD59-A6C34878D82A}">
                    <a16:rowId xmlns:a16="http://schemas.microsoft.com/office/drawing/2014/main" val="2819435718"/>
                  </a:ext>
                </a:extLst>
              </a:tr>
              <a:tr h="174629">
                <a:tc>
                  <a:txBody>
                    <a:bodyPr/>
                    <a:lstStyle/>
                    <a:p>
                      <a:pPr algn="l" fontAlgn="b"/>
                      <a:r>
                        <a:rPr lang="en-US" sz="500" b="0" i="0" u="none" strike="noStrike" dirty="0">
                          <a:effectLst/>
                          <a:latin typeface="Arial" panose="020B0604020202020204" pitchFamily="34" charset="0"/>
                        </a:rPr>
                        <a:t> </a:t>
                      </a:r>
                    </a:p>
                  </a:txBody>
                  <a:tcPr marL="4748" marR="4748" marT="4748" marB="0" anchor="b">
                    <a:lnL>
                      <a:noFill/>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12</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89%</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792.36</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solidFill>
                            <a:srgbClr val="7030A0"/>
                          </a:solidFill>
                          <a:effectLst/>
                          <a:latin typeface="Arial" panose="020B0604020202020204" pitchFamily="34" charset="0"/>
                        </a:rPr>
                        <a:t>UP - M,A,B,C - E,D</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solidFill>
                            <a:srgbClr val="FF0000"/>
                          </a:solidFill>
                          <a:effectLst/>
                          <a:latin typeface="Arial" panose="020B0604020202020204" pitchFamily="34" charset="0"/>
                        </a:rPr>
                        <a:t>-6</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vMerge="1">
                  <a:txBody>
                    <a:bodyPr/>
                    <a:lstStyle/>
                    <a:p>
                      <a:pPr algn="ctr" fontAlgn="ctr"/>
                      <a:endParaRPr lang="en-US" sz="500" b="0" i="0" u="none" strike="noStrike" dirty="0">
                        <a:effectLst/>
                        <a:latin typeface="Arial" panose="020B0604020202020204" pitchFamily="34" charset="0"/>
                      </a:endParaRP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37</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64%</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773.35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pt-BR" sz="500" b="0" i="0" u="none" strike="noStrike" dirty="0">
                          <a:solidFill>
                            <a:srgbClr val="0070C0"/>
                          </a:solidFill>
                          <a:effectLst/>
                          <a:latin typeface="Arial" panose="020B0604020202020204" pitchFamily="34" charset="0"/>
                        </a:rPr>
                        <a:t>M,A,B - C,D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62</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39%</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749.05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pt-BR" sz="500" b="0" i="0" u="none" strike="noStrike" dirty="0">
                          <a:effectLst/>
                          <a:latin typeface="Arial" panose="020B0604020202020204" pitchFamily="34" charset="0"/>
                        </a:rPr>
                        <a:t>M - A - B - C - D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87</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14%</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711.9</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US" sz="500" b="0" i="0" u="none" strike="noStrike" dirty="0">
                          <a:effectLst/>
                          <a:latin typeface="Arial" panose="020B0604020202020204" pitchFamily="34" charset="0"/>
                        </a:rPr>
                        <a:t> </a:t>
                      </a:r>
                    </a:p>
                  </a:txBody>
                  <a:tcPr marL="4748" marR="4748" marT="4748" marB="0" anchor="b">
                    <a:lnL w="6350" cap="flat" cmpd="sng" algn="ctr">
                      <a:solidFill>
                        <a:srgbClr val="A6A6A6"/>
                      </a:solidFill>
                      <a:prstDash val="solid"/>
                      <a:round/>
                      <a:headEnd type="none" w="med" len="med"/>
                      <a:tailEnd type="none" w="med" len="med"/>
                    </a:lnL>
                    <a:lnR>
                      <a:noFill/>
                    </a:lnR>
                    <a:lnT>
                      <a:noFill/>
                    </a:lnT>
                    <a:lnB>
                      <a:noFill/>
                    </a:lnB>
                    <a:solidFill>
                      <a:srgbClr val="A6A6A6"/>
                    </a:solidFill>
                  </a:tcPr>
                </a:tc>
                <a:extLst>
                  <a:ext uri="{0D108BD9-81ED-4DB2-BD59-A6C34878D82A}">
                    <a16:rowId xmlns:a16="http://schemas.microsoft.com/office/drawing/2014/main" val="2398322271"/>
                  </a:ext>
                </a:extLst>
              </a:tr>
              <a:tr h="174629">
                <a:tc>
                  <a:txBody>
                    <a:bodyPr/>
                    <a:lstStyle/>
                    <a:p>
                      <a:pPr algn="l" fontAlgn="b"/>
                      <a:r>
                        <a:rPr lang="en-US" sz="500" b="0" i="0" u="none" strike="noStrike" dirty="0">
                          <a:effectLst/>
                          <a:latin typeface="Arial" panose="020B0604020202020204" pitchFamily="34" charset="0"/>
                        </a:rPr>
                        <a:t> </a:t>
                      </a:r>
                    </a:p>
                  </a:txBody>
                  <a:tcPr marL="4748" marR="4748" marT="4748" marB="0" anchor="b">
                    <a:lnL>
                      <a:noFill/>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13</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88%</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791.65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solidFill>
                            <a:srgbClr val="7030A0"/>
                          </a:solidFill>
                          <a:effectLst/>
                          <a:latin typeface="Arial" panose="020B0604020202020204" pitchFamily="34" charset="0"/>
                        </a:rPr>
                        <a:t>UP - M,A,B,C - E,D</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solidFill>
                            <a:srgbClr val="FF0000"/>
                          </a:solidFill>
                          <a:effectLst/>
                          <a:latin typeface="Arial" panose="020B0604020202020204" pitchFamily="34" charset="0"/>
                        </a:rPr>
                        <a:t>-5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vMerge="1">
                  <a:txBody>
                    <a:bodyPr/>
                    <a:lstStyle/>
                    <a:p>
                      <a:pPr algn="ctr" fontAlgn="ctr"/>
                      <a:endParaRPr lang="en-US" sz="500" b="0" i="0" u="none" strike="noStrike" dirty="0">
                        <a:effectLst/>
                        <a:latin typeface="Arial" panose="020B0604020202020204" pitchFamily="34" charset="0"/>
                      </a:endParaRP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38</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63%</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772.3</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pt-BR" sz="500" b="0" i="0" u="none" strike="noStrike" dirty="0">
                          <a:solidFill>
                            <a:srgbClr val="0070C0"/>
                          </a:solidFill>
                          <a:effectLst/>
                          <a:latin typeface="Arial" panose="020B0604020202020204" pitchFamily="34" charset="0"/>
                        </a:rPr>
                        <a:t>M,A,B - C,D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63</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38%</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747.8</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pt-BR" sz="500" b="0" i="0" u="none" strike="noStrike" dirty="0">
                          <a:effectLst/>
                          <a:latin typeface="Arial" panose="020B0604020202020204" pitchFamily="34" charset="0"/>
                        </a:rPr>
                        <a:t>M-  A - B - C - D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88</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13%</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710.2</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vMerge="1">
                  <a:txBody>
                    <a:bodyPr/>
                    <a:lstStyle/>
                    <a:p>
                      <a:endParaRPr lang="en-US"/>
                    </a:p>
                  </a:txBody>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l" fontAlgn="b"/>
                      <a:r>
                        <a:rPr lang="en-US" sz="500" b="0" i="0" u="none" strike="noStrike" dirty="0">
                          <a:effectLst/>
                          <a:latin typeface="Arial" panose="020B0604020202020204" pitchFamily="34" charset="0"/>
                        </a:rPr>
                        <a:t> </a:t>
                      </a:r>
                    </a:p>
                  </a:txBody>
                  <a:tcPr marL="4748" marR="4748" marT="4748" marB="0" anchor="b">
                    <a:lnL w="6350" cap="flat" cmpd="sng" algn="ctr">
                      <a:solidFill>
                        <a:srgbClr val="A6A6A6"/>
                      </a:solidFill>
                      <a:prstDash val="solid"/>
                      <a:round/>
                      <a:headEnd type="none" w="med" len="med"/>
                      <a:tailEnd type="none" w="med" len="med"/>
                    </a:lnL>
                    <a:lnR>
                      <a:noFill/>
                    </a:lnR>
                    <a:lnT>
                      <a:noFill/>
                    </a:lnT>
                    <a:lnB>
                      <a:noFill/>
                    </a:lnB>
                    <a:solidFill>
                      <a:srgbClr val="A6A6A6"/>
                    </a:solidFill>
                  </a:tcPr>
                </a:tc>
                <a:extLst>
                  <a:ext uri="{0D108BD9-81ED-4DB2-BD59-A6C34878D82A}">
                    <a16:rowId xmlns:a16="http://schemas.microsoft.com/office/drawing/2014/main" val="467171500"/>
                  </a:ext>
                </a:extLst>
              </a:tr>
              <a:tr h="174629">
                <a:tc>
                  <a:txBody>
                    <a:bodyPr/>
                    <a:lstStyle/>
                    <a:p>
                      <a:pPr algn="l" fontAlgn="b"/>
                      <a:r>
                        <a:rPr lang="en-US" sz="500" b="0" i="0" u="none" strike="noStrike" dirty="0">
                          <a:effectLst/>
                          <a:latin typeface="Arial" panose="020B0604020202020204" pitchFamily="34" charset="0"/>
                        </a:rPr>
                        <a:t> </a:t>
                      </a:r>
                    </a:p>
                  </a:txBody>
                  <a:tcPr marL="4748" marR="4748" marT="4748" marB="0" anchor="b">
                    <a:lnL>
                      <a:noFill/>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14</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87%</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791.4</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solidFill>
                            <a:srgbClr val="7030A0"/>
                          </a:solidFill>
                          <a:effectLst/>
                          <a:latin typeface="Arial" panose="020B0604020202020204" pitchFamily="34" charset="0"/>
                        </a:rPr>
                        <a:t>UP - M,A,B,C - E,D</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solidFill>
                            <a:srgbClr val="FF0000"/>
                          </a:solidFill>
                          <a:effectLst/>
                          <a:latin typeface="Arial" panose="020B0604020202020204" pitchFamily="34" charset="0"/>
                        </a:rPr>
                        <a:t>-4</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39</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62%</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771.4</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pt-BR" sz="500" b="0" i="0" u="none" strike="noStrike" dirty="0">
                          <a:solidFill>
                            <a:srgbClr val="0070C0"/>
                          </a:solidFill>
                          <a:effectLst/>
                          <a:latin typeface="Arial" panose="020B0604020202020204" pitchFamily="34" charset="0"/>
                        </a:rPr>
                        <a:t>M,A,B - C,D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64</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37%</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746.2</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pt-BR" sz="500" b="0" i="0" u="none" strike="noStrike" dirty="0">
                          <a:effectLst/>
                          <a:latin typeface="Arial" panose="020B0604020202020204" pitchFamily="34" charset="0"/>
                        </a:rPr>
                        <a:t>M - A - B - C - D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rowSpan="4">
                  <a:txBody>
                    <a:bodyPr/>
                    <a:lstStyle/>
                    <a:p>
                      <a:pPr algn="ctr" fontAlgn="ctr"/>
                      <a:r>
                        <a:rPr lang="en-US" sz="500" b="1" i="0" u="none" strike="noStrike" dirty="0">
                          <a:solidFill>
                            <a:srgbClr val="0070C0"/>
                          </a:solidFill>
                          <a:effectLst/>
                          <a:latin typeface="Arial" panose="020B0604020202020204" pitchFamily="34" charset="0"/>
                        </a:rPr>
                        <a:t>150</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89</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12%</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708.2</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US" sz="500" b="0" i="0" u="none" strike="noStrike" dirty="0">
                          <a:effectLst/>
                          <a:latin typeface="Arial" panose="020B0604020202020204" pitchFamily="34" charset="0"/>
                        </a:rPr>
                        <a:t> </a:t>
                      </a:r>
                    </a:p>
                  </a:txBody>
                  <a:tcPr marL="4748" marR="4748" marT="4748" marB="0" anchor="b">
                    <a:lnL w="6350" cap="flat" cmpd="sng" algn="ctr">
                      <a:solidFill>
                        <a:srgbClr val="A6A6A6"/>
                      </a:solidFill>
                      <a:prstDash val="solid"/>
                      <a:round/>
                      <a:headEnd type="none" w="med" len="med"/>
                      <a:tailEnd type="none" w="med" len="med"/>
                    </a:lnL>
                    <a:lnR>
                      <a:noFill/>
                    </a:lnR>
                    <a:lnT>
                      <a:noFill/>
                    </a:lnT>
                    <a:lnB>
                      <a:noFill/>
                    </a:lnB>
                    <a:solidFill>
                      <a:srgbClr val="A6A6A6"/>
                    </a:solidFill>
                  </a:tcPr>
                </a:tc>
                <a:extLst>
                  <a:ext uri="{0D108BD9-81ED-4DB2-BD59-A6C34878D82A}">
                    <a16:rowId xmlns:a16="http://schemas.microsoft.com/office/drawing/2014/main" val="1466578749"/>
                  </a:ext>
                </a:extLst>
              </a:tr>
              <a:tr h="174629">
                <a:tc>
                  <a:txBody>
                    <a:bodyPr/>
                    <a:lstStyle/>
                    <a:p>
                      <a:pPr algn="l" fontAlgn="b"/>
                      <a:r>
                        <a:rPr lang="en-US" sz="500" b="0" i="0" u="none" strike="noStrike" dirty="0">
                          <a:effectLst/>
                          <a:latin typeface="Arial" panose="020B0604020202020204" pitchFamily="34" charset="0"/>
                        </a:rPr>
                        <a:t> </a:t>
                      </a:r>
                    </a:p>
                  </a:txBody>
                  <a:tcPr marL="4748" marR="4748" marT="4748" marB="0" anchor="b">
                    <a:lnL>
                      <a:noFill/>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15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86%</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789.9</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solidFill>
                            <a:srgbClr val="7030A0"/>
                          </a:solidFill>
                          <a:effectLst/>
                          <a:latin typeface="Arial" panose="020B0604020202020204" pitchFamily="34" charset="0"/>
                        </a:rPr>
                        <a:t>UP - M,A,B,C - E,D</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solidFill>
                            <a:srgbClr val="FF0000"/>
                          </a:solidFill>
                          <a:effectLst/>
                          <a:latin typeface="Arial" panose="020B0604020202020204" pitchFamily="34" charset="0"/>
                        </a:rPr>
                        <a:t>-3</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40</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61%</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770.3</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pt-BR" sz="500" b="0" i="0" u="none" strike="noStrike" dirty="0">
                          <a:solidFill>
                            <a:srgbClr val="0070C0"/>
                          </a:solidFill>
                          <a:effectLst/>
                          <a:latin typeface="Arial" panose="020B0604020202020204" pitchFamily="34" charset="0"/>
                        </a:rPr>
                        <a:t>M,A,B - C,D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65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36%</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743.5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pt-BR" sz="500" b="0" i="0" u="none" strike="noStrike" dirty="0">
                          <a:effectLst/>
                          <a:latin typeface="Arial" panose="020B0604020202020204" pitchFamily="34" charset="0"/>
                        </a:rPr>
                        <a:t>M-  A - B - C - D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90</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11%</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704</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vMerge="1">
                  <a:txBody>
                    <a:bodyPr/>
                    <a:lstStyle/>
                    <a:p>
                      <a:endParaRPr lang="en-US"/>
                    </a:p>
                  </a:txBody>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l" fontAlgn="b"/>
                      <a:r>
                        <a:rPr lang="en-US" sz="500" b="0" i="0" u="none" strike="noStrike" dirty="0">
                          <a:effectLst/>
                          <a:latin typeface="Arial" panose="020B0604020202020204" pitchFamily="34" charset="0"/>
                        </a:rPr>
                        <a:t> </a:t>
                      </a:r>
                    </a:p>
                  </a:txBody>
                  <a:tcPr marL="4748" marR="4748" marT="4748" marB="0" anchor="b">
                    <a:lnL w="6350" cap="flat" cmpd="sng" algn="ctr">
                      <a:solidFill>
                        <a:srgbClr val="A6A6A6"/>
                      </a:solidFill>
                      <a:prstDash val="solid"/>
                      <a:round/>
                      <a:headEnd type="none" w="med" len="med"/>
                      <a:tailEnd type="none" w="med" len="med"/>
                    </a:lnL>
                    <a:lnR>
                      <a:noFill/>
                    </a:lnR>
                    <a:lnT>
                      <a:noFill/>
                    </a:lnT>
                    <a:lnB>
                      <a:noFill/>
                    </a:lnB>
                    <a:solidFill>
                      <a:srgbClr val="A6A6A6"/>
                    </a:solidFill>
                  </a:tcPr>
                </a:tc>
                <a:extLst>
                  <a:ext uri="{0D108BD9-81ED-4DB2-BD59-A6C34878D82A}">
                    <a16:rowId xmlns:a16="http://schemas.microsoft.com/office/drawing/2014/main" val="1156927364"/>
                  </a:ext>
                </a:extLst>
              </a:tr>
              <a:tr h="174629">
                <a:tc>
                  <a:txBody>
                    <a:bodyPr/>
                    <a:lstStyle/>
                    <a:p>
                      <a:pPr algn="l" fontAlgn="b"/>
                      <a:r>
                        <a:rPr lang="en-US" sz="500" b="0" i="0" u="none" strike="noStrike" dirty="0">
                          <a:effectLst/>
                          <a:latin typeface="Arial" panose="020B0604020202020204" pitchFamily="34" charset="0"/>
                        </a:rPr>
                        <a:t> </a:t>
                      </a:r>
                    </a:p>
                  </a:txBody>
                  <a:tcPr marL="4748" marR="4748" marT="4748" marB="0" anchor="b">
                    <a:lnL>
                      <a:noFill/>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16</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85%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789.3</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solidFill>
                            <a:srgbClr val="7030A0"/>
                          </a:solidFill>
                          <a:effectLst/>
                          <a:latin typeface="Arial" panose="020B0604020202020204" pitchFamily="34" charset="0"/>
                        </a:rPr>
                        <a:t>UP - M,A,B,C - E,D</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solidFill>
                            <a:srgbClr val="FF0000"/>
                          </a:solidFill>
                          <a:effectLst/>
                          <a:latin typeface="Arial" panose="020B0604020202020204" pitchFamily="34" charset="0"/>
                        </a:rPr>
                        <a:t>-2</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41</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60%</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769.5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pt-BR" sz="500" b="0" i="0" u="none" strike="noStrike" dirty="0">
                          <a:solidFill>
                            <a:srgbClr val="0070C0"/>
                          </a:solidFill>
                          <a:effectLst/>
                          <a:latin typeface="Arial" panose="020B0604020202020204" pitchFamily="34" charset="0"/>
                        </a:rPr>
                        <a:t>M,A,B - C,D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rowSpan="3">
                  <a:txBody>
                    <a:bodyPr/>
                    <a:lstStyle/>
                    <a:p>
                      <a:pPr algn="ctr" fontAlgn="ctr"/>
                      <a:r>
                        <a:rPr lang="en-US" sz="500" b="1" i="0" u="none" strike="noStrike" dirty="0">
                          <a:solidFill>
                            <a:srgbClr val="0070C0"/>
                          </a:solidFill>
                          <a:effectLst/>
                          <a:latin typeface="Arial" panose="020B0604020202020204" pitchFamily="34" charset="0"/>
                        </a:rPr>
                        <a:t>325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66</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35%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744.98</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pt-BR" sz="500" b="0" i="0" u="none" strike="noStrike" dirty="0">
                          <a:effectLst/>
                          <a:latin typeface="Arial" panose="020B0604020202020204" pitchFamily="34" charset="0"/>
                        </a:rPr>
                        <a:t>M - A - B - C - D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91</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10%</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vMerge="1">
                  <a:txBody>
                    <a:bodyPr/>
                    <a:lstStyle/>
                    <a:p>
                      <a:endParaRPr lang="en-US"/>
                    </a:p>
                  </a:txBody>
                  <a:tcPr/>
                </a:tc>
                <a:tc>
                  <a:txBody>
                    <a:bodyPr/>
                    <a:lstStyle/>
                    <a:p>
                      <a:pPr algn="l"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US" sz="500" b="0" i="0" u="none" strike="noStrike" dirty="0">
                          <a:effectLst/>
                          <a:latin typeface="Arial" panose="020B0604020202020204" pitchFamily="34" charset="0"/>
                        </a:rPr>
                        <a:t> </a:t>
                      </a:r>
                    </a:p>
                  </a:txBody>
                  <a:tcPr marL="4748" marR="4748" marT="4748" marB="0" anchor="b">
                    <a:lnL w="6350" cap="flat" cmpd="sng" algn="ctr">
                      <a:solidFill>
                        <a:srgbClr val="A6A6A6"/>
                      </a:solidFill>
                      <a:prstDash val="solid"/>
                      <a:round/>
                      <a:headEnd type="none" w="med" len="med"/>
                      <a:tailEnd type="none" w="med" len="med"/>
                    </a:lnL>
                    <a:lnR>
                      <a:noFill/>
                    </a:lnR>
                    <a:lnT>
                      <a:noFill/>
                    </a:lnT>
                    <a:lnB>
                      <a:noFill/>
                    </a:lnB>
                    <a:solidFill>
                      <a:srgbClr val="A6A6A6"/>
                    </a:solidFill>
                  </a:tcPr>
                </a:tc>
                <a:extLst>
                  <a:ext uri="{0D108BD9-81ED-4DB2-BD59-A6C34878D82A}">
                    <a16:rowId xmlns:a16="http://schemas.microsoft.com/office/drawing/2014/main" val="2801128174"/>
                  </a:ext>
                </a:extLst>
              </a:tr>
              <a:tr h="174629">
                <a:tc>
                  <a:txBody>
                    <a:bodyPr/>
                    <a:lstStyle/>
                    <a:p>
                      <a:pPr algn="l" fontAlgn="b"/>
                      <a:r>
                        <a:rPr lang="en-US" sz="500" b="0" i="0" u="none" strike="noStrike" dirty="0">
                          <a:effectLst/>
                          <a:latin typeface="Arial" panose="020B0604020202020204" pitchFamily="34" charset="0"/>
                        </a:rPr>
                        <a:t> </a:t>
                      </a:r>
                    </a:p>
                  </a:txBody>
                  <a:tcPr marL="4748" marR="4748" marT="4748" marB="0" anchor="b">
                    <a:lnL>
                      <a:noFill/>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17</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84%</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788.5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solidFill>
                            <a:srgbClr val="7030A0"/>
                          </a:solidFill>
                          <a:effectLst/>
                          <a:latin typeface="Arial" panose="020B0604020202020204" pitchFamily="34" charset="0"/>
                        </a:rPr>
                        <a:t>UP - M,A,B,C - E,D</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solidFill>
                            <a:srgbClr val="FF0000"/>
                          </a:solidFill>
                          <a:effectLst/>
                          <a:latin typeface="Arial" panose="020B0604020202020204" pitchFamily="34" charset="0"/>
                        </a:rPr>
                        <a:t>-1</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42</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59%</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768.1</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pt-BR" sz="500" b="0" i="0" u="none" strike="noStrike" dirty="0">
                          <a:solidFill>
                            <a:srgbClr val="E26B0A"/>
                          </a:solidFill>
                          <a:effectLst/>
                          <a:latin typeface="Arial" panose="020B0604020202020204" pitchFamily="34" charset="0"/>
                        </a:rPr>
                        <a:t>M,A,B - C - D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67</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34%</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743.15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pt-BR" sz="500" b="0" i="0" u="none" strike="noStrike" dirty="0">
                          <a:effectLst/>
                          <a:latin typeface="Arial" panose="020B0604020202020204" pitchFamily="34" charset="0"/>
                        </a:rPr>
                        <a:t>M-  A - B - C - D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92</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9%</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vMerge="1">
                  <a:txBody>
                    <a:bodyPr/>
                    <a:lstStyle/>
                    <a:p>
                      <a:endParaRPr lang="en-US"/>
                    </a:p>
                  </a:txBody>
                  <a:tcPr/>
                </a:tc>
                <a:tc>
                  <a:txBody>
                    <a:bodyPr/>
                    <a:lstStyle/>
                    <a:p>
                      <a:pPr algn="l"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000000"/>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6EDF2"/>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l" fontAlgn="b"/>
                      <a:r>
                        <a:rPr lang="en-US" sz="500" b="0" i="0" u="none" strike="noStrike" dirty="0">
                          <a:effectLst/>
                          <a:latin typeface="Arial" panose="020B0604020202020204" pitchFamily="34" charset="0"/>
                        </a:rPr>
                        <a:t> </a:t>
                      </a:r>
                    </a:p>
                  </a:txBody>
                  <a:tcPr marL="4748" marR="4748" marT="4748" marB="0" anchor="b">
                    <a:lnL w="6350" cap="flat" cmpd="sng" algn="ctr">
                      <a:solidFill>
                        <a:srgbClr val="A6A6A6"/>
                      </a:solidFill>
                      <a:prstDash val="solid"/>
                      <a:round/>
                      <a:headEnd type="none" w="med" len="med"/>
                      <a:tailEnd type="none" w="med" len="med"/>
                    </a:lnL>
                    <a:lnR>
                      <a:noFill/>
                    </a:lnR>
                    <a:lnT>
                      <a:noFill/>
                    </a:lnT>
                    <a:lnB>
                      <a:noFill/>
                    </a:lnB>
                    <a:solidFill>
                      <a:srgbClr val="A6A6A6"/>
                    </a:solidFill>
                  </a:tcPr>
                </a:tc>
                <a:extLst>
                  <a:ext uri="{0D108BD9-81ED-4DB2-BD59-A6C34878D82A}">
                    <a16:rowId xmlns:a16="http://schemas.microsoft.com/office/drawing/2014/main" val="1024251535"/>
                  </a:ext>
                </a:extLst>
              </a:tr>
              <a:tr h="174629">
                <a:tc>
                  <a:txBody>
                    <a:bodyPr/>
                    <a:lstStyle/>
                    <a:p>
                      <a:pPr algn="l" fontAlgn="b"/>
                      <a:r>
                        <a:rPr lang="en-US" sz="500" b="0" i="0" u="none" strike="noStrike" dirty="0">
                          <a:effectLst/>
                          <a:latin typeface="Arial" panose="020B0604020202020204" pitchFamily="34" charset="0"/>
                        </a:rPr>
                        <a:t> </a:t>
                      </a:r>
                    </a:p>
                  </a:txBody>
                  <a:tcPr marL="4748" marR="4748" marT="4748" marB="0" anchor="b">
                    <a:lnL>
                      <a:noFill/>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18</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83%</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788.1</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pt-BR" sz="500" b="0" i="0" u="none" strike="noStrike" dirty="0">
                          <a:solidFill>
                            <a:srgbClr val="00B050"/>
                          </a:solidFill>
                          <a:effectLst/>
                          <a:latin typeface="Arial" panose="020B0604020202020204" pitchFamily="34" charset="0"/>
                        </a:rPr>
                        <a:t>LP-,M,A,B - C,E,D</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rowSpan="8">
                  <a:txBody>
                    <a:bodyPr/>
                    <a:lstStyle/>
                    <a:p>
                      <a:pPr algn="ctr" fontAlgn="ctr"/>
                      <a:r>
                        <a:rPr lang="en-US" sz="500" b="1" i="0" u="none" strike="noStrike" dirty="0">
                          <a:solidFill>
                            <a:srgbClr val="0070C0"/>
                          </a:solidFill>
                          <a:effectLst/>
                          <a:latin typeface="Arial" panose="020B0604020202020204" pitchFamily="34" charset="0"/>
                        </a:rPr>
                        <a:t>400</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43</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58%</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767</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pt-BR" sz="500" b="0" i="0" u="none" strike="noStrike" dirty="0">
                          <a:solidFill>
                            <a:srgbClr val="E26B0A"/>
                          </a:solidFill>
                          <a:effectLst/>
                          <a:latin typeface="Arial" panose="020B0604020202020204" pitchFamily="34" charset="0"/>
                        </a:rPr>
                        <a:t>M,A,B - C - D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68</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33%</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742</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pt-BR" sz="500" b="0" i="0" u="none" strike="noStrike" dirty="0">
                          <a:effectLst/>
                          <a:latin typeface="Arial" panose="020B0604020202020204" pitchFamily="34" charset="0"/>
                        </a:rPr>
                        <a:t>M - A - B - C - D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1" i="0" u="none" strike="noStrike" dirty="0">
                          <a:solidFill>
                            <a:srgbClr val="0070C0"/>
                          </a:solidFill>
                          <a:effectLst/>
                          <a:latin typeface="Arial" panose="020B0604020202020204" pitchFamily="34" charset="0"/>
                        </a:rPr>
                        <a:t>125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93</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8%</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vMerge="1">
                  <a:txBody>
                    <a:bodyPr/>
                    <a:lstStyle/>
                    <a:p>
                      <a:endParaRPr lang="en-US"/>
                    </a:p>
                  </a:txBody>
                  <a:tcPr/>
                </a:tc>
                <a:tc>
                  <a:txBody>
                    <a:bodyPr/>
                    <a:lstStyle/>
                    <a:p>
                      <a:pPr algn="l"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000000"/>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US" sz="500" b="0" i="0" u="none" strike="noStrike" dirty="0">
                          <a:effectLst/>
                          <a:latin typeface="Arial" panose="020B0604020202020204" pitchFamily="34" charset="0"/>
                        </a:rPr>
                        <a:t> </a:t>
                      </a:r>
                    </a:p>
                  </a:txBody>
                  <a:tcPr marL="4748" marR="4748" marT="4748" marB="0" anchor="b">
                    <a:lnL w="6350" cap="flat" cmpd="sng" algn="ctr">
                      <a:solidFill>
                        <a:srgbClr val="A6A6A6"/>
                      </a:solidFill>
                      <a:prstDash val="solid"/>
                      <a:round/>
                      <a:headEnd type="none" w="med" len="med"/>
                      <a:tailEnd type="none" w="med" len="med"/>
                    </a:lnL>
                    <a:lnR>
                      <a:noFill/>
                    </a:lnR>
                    <a:lnT>
                      <a:noFill/>
                    </a:lnT>
                    <a:lnB>
                      <a:noFill/>
                    </a:lnB>
                    <a:solidFill>
                      <a:srgbClr val="A6A6A6"/>
                    </a:solidFill>
                  </a:tcPr>
                </a:tc>
                <a:extLst>
                  <a:ext uri="{0D108BD9-81ED-4DB2-BD59-A6C34878D82A}">
                    <a16:rowId xmlns:a16="http://schemas.microsoft.com/office/drawing/2014/main" val="290480132"/>
                  </a:ext>
                </a:extLst>
              </a:tr>
              <a:tr h="174629">
                <a:tc>
                  <a:txBody>
                    <a:bodyPr/>
                    <a:lstStyle/>
                    <a:p>
                      <a:pPr algn="l" fontAlgn="b"/>
                      <a:r>
                        <a:rPr lang="en-US" sz="500" b="0" i="0" u="none" strike="noStrike" dirty="0">
                          <a:effectLst/>
                          <a:latin typeface="Arial" panose="020B0604020202020204" pitchFamily="34" charset="0"/>
                        </a:rPr>
                        <a:t> </a:t>
                      </a:r>
                    </a:p>
                  </a:txBody>
                  <a:tcPr marL="4748" marR="4748" marT="4748" marB="0" anchor="b">
                    <a:lnL>
                      <a:noFill/>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19</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82%</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787.5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pt-BR" sz="500" b="0" i="0" u="none" strike="noStrike" dirty="0">
                          <a:solidFill>
                            <a:srgbClr val="00B050"/>
                          </a:solidFill>
                          <a:effectLst/>
                          <a:latin typeface="Arial" panose="020B0604020202020204" pitchFamily="34" charset="0"/>
                        </a:rPr>
                        <a:t>LP-,M,A,B - C,E,D</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44</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57%</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766.95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pt-BR" sz="500" b="0" i="0" u="none" strike="noStrike" dirty="0">
                          <a:solidFill>
                            <a:srgbClr val="E26B0A"/>
                          </a:solidFill>
                          <a:effectLst/>
                          <a:latin typeface="Arial" panose="020B0604020202020204" pitchFamily="34" charset="0"/>
                        </a:rPr>
                        <a:t>M,A,B - C - D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rowSpan="3">
                  <a:txBody>
                    <a:bodyPr/>
                    <a:lstStyle/>
                    <a:p>
                      <a:pPr algn="ctr" fontAlgn="ctr"/>
                      <a:r>
                        <a:rPr lang="en-US" sz="500" b="1" i="0" u="none" strike="noStrike" dirty="0">
                          <a:solidFill>
                            <a:srgbClr val="0070C0"/>
                          </a:solidFill>
                          <a:effectLst/>
                          <a:latin typeface="Arial" panose="020B0604020202020204" pitchFamily="34" charset="0"/>
                        </a:rPr>
                        <a:t>300</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69</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32%</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740.65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pt-BR" sz="500" b="0" i="0" u="none" strike="noStrike" dirty="0">
                          <a:effectLst/>
                          <a:latin typeface="Arial" panose="020B0604020202020204" pitchFamily="34" charset="0"/>
                        </a:rPr>
                        <a:t>M-  A - B - C - D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rowSpan="3">
                  <a:txBody>
                    <a:bodyPr/>
                    <a:lstStyle/>
                    <a:p>
                      <a:pPr algn="ctr" fontAlgn="ctr"/>
                      <a:r>
                        <a:rPr lang="en-US" sz="500" b="1" i="0" u="none" strike="noStrike" dirty="0">
                          <a:solidFill>
                            <a:srgbClr val="0070C0"/>
                          </a:solidFill>
                          <a:effectLst/>
                          <a:latin typeface="Arial" panose="020B0604020202020204" pitchFamily="34" charset="0"/>
                        </a:rPr>
                        <a:t>100</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94</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vMerge="1">
                  <a:txBody>
                    <a:bodyPr/>
                    <a:lstStyle/>
                    <a:p>
                      <a:endParaRPr lang="en-US"/>
                    </a:p>
                  </a:txBody>
                  <a:tcPr/>
                </a:tc>
                <a:tc>
                  <a:txBody>
                    <a:bodyPr/>
                    <a:lstStyle/>
                    <a:p>
                      <a:pPr algn="l"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000000"/>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6EDF2"/>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l" fontAlgn="b"/>
                      <a:r>
                        <a:rPr lang="en-US" sz="500" b="0" i="0" u="none" strike="noStrike" dirty="0">
                          <a:effectLst/>
                          <a:latin typeface="Arial" panose="020B0604020202020204" pitchFamily="34" charset="0"/>
                        </a:rPr>
                        <a:t> </a:t>
                      </a:r>
                    </a:p>
                  </a:txBody>
                  <a:tcPr marL="4748" marR="4748" marT="4748" marB="0" anchor="b">
                    <a:lnL w="6350" cap="flat" cmpd="sng" algn="ctr">
                      <a:solidFill>
                        <a:srgbClr val="A6A6A6"/>
                      </a:solidFill>
                      <a:prstDash val="solid"/>
                      <a:round/>
                      <a:headEnd type="none" w="med" len="med"/>
                      <a:tailEnd type="none" w="med" len="med"/>
                    </a:lnL>
                    <a:lnR>
                      <a:noFill/>
                    </a:lnR>
                    <a:lnT>
                      <a:noFill/>
                    </a:lnT>
                    <a:lnB>
                      <a:noFill/>
                    </a:lnB>
                    <a:solidFill>
                      <a:srgbClr val="A6A6A6"/>
                    </a:solidFill>
                  </a:tcPr>
                </a:tc>
                <a:extLst>
                  <a:ext uri="{0D108BD9-81ED-4DB2-BD59-A6C34878D82A}">
                    <a16:rowId xmlns:a16="http://schemas.microsoft.com/office/drawing/2014/main" val="3207974549"/>
                  </a:ext>
                </a:extLst>
              </a:tr>
              <a:tr h="174629">
                <a:tc>
                  <a:txBody>
                    <a:bodyPr/>
                    <a:lstStyle/>
                    <a:p>
                      <a:pPr algn="l" fontAlgn="b"/>
                      <a:r>
                        <a:rPr lang="en-US" sz="500" b="0" i="0" u="none" strike="noStrike" dirty="0">
                          <a:effectLst/>
                          <a:latin typeface="Arial" panose="020B0604020202020204" pitchFamily="34" charset="0"/>
                        </a:rPr>
                        <a:t> </a:t>
                      </a:r>
                    </a:p>
                  </a:txBody>
                  <a:tcPr marL="4748" marR="4748" marT="4748" marB="0" anchor="b">
                    <a:lnL>
                      <a:noFill/>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20</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81%</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786.7</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pt-BR" sz="500" b="0" i="0" u="none" strike="noStrike" dirty="0">
                          <a:solidFill>
                            <a:srgbClr val="00B050"/>
                          </a:solidFill>
                          <a:effectLst/>
                          <a:latin typeface="Arial" panose="020B0604020202020204" pitchFamily="34" charset="0"/>
                        </a:rPr>
                        <a:t>LP-,M,A,B - C,E,D</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45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56%</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766.4</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pt-BR" sz="500" b="0" i="0" u="none" strike="noStrike" dirty="0">
                          <a:solidFill>
                            <a:srgbClr val="E26B0A"/>
                          </a:solidFill>
                          <a:effectLst/>
                          <a:latin typeface="Arial" panose="020B0604020202020204" pitchFamily="34" charset="0"/>
                        </a:rPr>
                        <a:t>M,A,B - C - D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70</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31%</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739</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pt-BR" sz="500" b="0" i="0" u="none" strike="noStrike" dirty="0">
                          <a:effectLst/>
                          <a:latin typeface="Arial" panose="020B0604020202020204" pitchFamily="34" charset="0"/>
                        </a:rPr>
                        <a:t>M - A - B - C - D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95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6%</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vMerge="1">
                  <a:txBody>
                    <a:bodyPr/>
                    <a:lstStyle/>
                    <a:p>
                      <a:endParaRPr lang="en-US"/>
                    </a:p>
                  </a:txBody>
                  <a:tcPr/>
                </a:tc>
                <a:tc>
                  <a:txBody>
                    <a:bodyPr/>
                    <a:lstStyle/>
                    <a:p>
                      <a:pPr algn="l"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000000"/>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US" sz="500" b="0" i="0" u="none" strike="noStrike" dirty="0">
                          <a:effectLst/>
                          <a:latin typeface="Arial" panose="020B0604020202020204" pitchFamily="34" charset="0"/>
                        </a:rPr>
                        <a:t> </a:t>
                      </a:r>
                    </a:p>
                  </a:txBody>
                  <a:tcPr marL="4748" marR="4748" marT="4748" marB="0" anchor="b">
                    <a:lnL w="6350" cap="flat" cmpd="sng" algn="ctr">
                      <a:solidFill>
                        <a:srgbClr val="A6A6A6"/>
                      </a:solidFill>
                      <a:prstDash val="solid"/>
                      <a:round/>
                      <a:headEnd type="none" w="med" len="med"/>
                      <a:tailEnd type="none" w="med" len="med"/>
                    </a:lnL>
                    <a:lnR>
                      <a:noFill/>
                    </a:lnR>
                    <a:lnT>
                      <a:noFill/>
                    </a:lnT>
                    <a:lnB>
                      <a:noFill/>
                    </a:lnB>
                    <a:solidFill>
                      <a:srgbClr val="A6A6A6"/>
                    </a:solidFill>
                  </a:tcPr>
                </a:tc>
                <a:extLst>
                  <a:ext uri="{0D108BD9-81ED-4DB2-BD59-A6C34878D82A}">
                    <a16:rowId xmlns:a16="http://schemas.microsoft.com/office/drawing/2014/main" val="1259776270"/>
                  </a:ext>
                </a:extLst>
              </a:tr>
              <a:tr h="174629">
                <a:tc>
                  <a:txBody>
                    <a:bodyPr/>
                    <a:lstStyle/>
                    <a:p>
                      <a:pPr algn="l" fontAlgn="b"/>
                      <a:r>
                        <a:rPr lang="en-US" sz="500" b="0" i="0" u="none" strike="noStrike" dirty="0">
                          <a:effectLst/>
                          <a:latin typeface="Arial" panose="020B0604020202020204" pitchFamily="34" charset="0"/>
                        </a:rPr>
                        <a:t> </a:t>
                      </a:r>
                    </a:p>
                  </a:txBody>
                  <a:tcPr marL="4748" marR="4748" marT="4748" marB="0" anchor="b">
                    <a:lnL>
                      <a:noFill/>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21</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80%</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786.05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pt-BR" sz="500" b="0" i="0" u="none" strike="noStrike" dirty="0">
                          <a:solidFill>
                            <a:srgbClr val="00B050"/>
                          </a:solidFill>
                          <a:effectLst/>
                          <a:latin typeface="Arial" panose="020B0604020202020204" pitchFamily="34" charset="0"/>
                        </a:rPr>
                        <a:t>LP-,M,A,B - C,E,D</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46</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55%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767.35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pt-BR" sz="500" b="0" i="0" u="none" strike="noStrike" dirty="0">
                          <a:solidFill>
                            <a:srgbClr val="E26B0A"/>
                          </a:solidFill>
                          <a:effectLst/>
                          <a:latin typeface="Arial" panose="020B0604020202020204" pitchFamily="34" charset="0"/>
                        </a:rPr>
                        <a:t>M,A,B - C - D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71</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30%</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738</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pt-BR" sz="500" b="0" i="0" u="none" strike="noStrike" dirty="0">
                          <a:effectLst/>
                          <a:latin typeface="Arial" panose="020B0604020202020204" pitchFamily="34" charset="0"/>
                        </a:rPr>
                        <a:t>M-  A - B - C - D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96</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vMerge="1">
                  <a:txBody>
                    <a:bodyPr/>
                    <a:lstStyle/>
                    <a:p>
                      <a:endParaRPr lang="en-US"/>
                    </a:p>
                  </a:txBody>
                  <a:tcPr/>
                </a:tc>
                <a:tc>
                  <a:txBody>
                    <a:bodyPr/>
                    <a:lstStyle/>
                    <a:p>
                      <a:pPr algn="l"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000000"/>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l" fontAlgn="b"/>
                      <a:r>
                        <a:rPr lang="en-US" sz="500" b="0" i="0" u="none" strike="noStrike" dirty="0">
                          <a:effectLst/>
                          <a:latin typeface="Arial" panose="020B0604020202020204" pitchFamily="34" charset="0"/>
                        </a:rPr>
                        <a:t> </a:t>
                      </a:r>
                    </a:p>
                  </a:txBody>
                  <a:tcPr marL="4748" marR="4748" marT="4748" marB="0" anchor="b">
                    <a:lnL w="6350" cap="flat" cmpd="sng" algn="ctr">
                      <a:solidFill>
                        <a:srgbClr val="A6A6A6"/>
                      </a:solidFill>
                      <a:prstDash val="solid"/>
                      <a:round/>
                      <a:headEnd type="none" w="med" len="med"/>
                      <a:tailEnd type="none" w="med" len="med"/>
                    </a:lnL>
                    <a:lnR>
                      <a:noFill/>
                    </a:lnR>
                    <a:lnT>
                      <a:noFill/>
                    </a:lnT>
                    <a:lnB>
                      <a:noFill/>
                    </a:lnB>
                    <a:solidFill>
                      <a:srgbClr val="A6A6A6"/>
                    </a:solidFill>
                  </a:tcPr>
                </a:tc>
                <a:extLst>
                  <a:ext uri="{0D108BD9-81ED-4DB2-BD59-A6C34878D82A}">
                    <a16:rowId xmlns:a16="http://schemas.microsoft.com/office/drawing/2014/main" val="1249895959"/>
                  </a:ext>
                </a:extLst>
              </a:tr>
              <a:tr h="174629">
                <a:tc>
                  <a:txBody>
                    <a:bodyPr/>
                    <a:lstStyle/>
                    <a:p>
                      <a:pPr algn="l" fontAlgn="b"/>
                      <a:r>
                        <a:rPr lang="en-US" sz="500" b="0" i="0" u="none" strike="noStrike" dirty="0">
                          <a:effectLst/>
                          <a:latin typeface="Arial" panose="020B0604020202020204" pitchFamily="34" charset="0"/>
                        </a:rPr>
                        <a:t> </a:t>
                      </a:r>
                    </a:p>
                  </a:txBody>
                  <a:tcPr marL="4748" marR="4748" marT="4748" marB="0" anchor="b">
                    <a:lnL>
                      <a:noFill/>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22</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79%</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885.5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pt-BR" sz="500" b="0" i="0" u="none" strike="noStrike" dirty="0">
                          <a:solidFill>
                            <a:srgbClr val="00B050"/>
                          </a:solidFill>
                          <a:effectLst/>
                          <a:latin typeface="Arial" panose="020B0604020202020204" pitchFamily="34" charset="0"/>
                        </a:rPr>
                        <a:t>LP-,M,A,B - C,E,D</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47</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54%</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764.7</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pt-BR" sz="500" b="0" i="0" u="none" strike="noStrike" dirty="0">
                          <a:solidFill>
                            <a:srgbClr val="E26B0A"/>
                          </a:solidFill>
                          <a:effectLst/>
                          <a:latin typeface="Arial" panose="020B0604020202020204" pitchFamily="34" charset="0"/>
                        </a:rPr>
                        <a:t>M,A,B - C - D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rowSpan="3">
                  <a:txBody>
                    <a:bodyPr/>
                    <a:lstStyle/>
                    <a:p>
                      <a:pPr algn="ctr" fontAlgn="ctr"/>
                      <a:r>
                        <a:rPr lang="en-US" sz="500" b="1" i="0" u="none" strike="noStrike" dirty="0">
                          <a:solidFill>
                            <a:srgbClr val="0070C0"/>
                          </a:solidFill>
                          <a:effectLst/>
                          <a:latin typeface="Arial" panose="020B0604020202020204" pitchFamily="34" charset="0"/>
                        </a:rPr>
                        <a:t>275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72</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29%</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736.2</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pt-BR" sz="500" b="0" i="0" u="none" strike="noStrike" dirty="0">
                          <a:effectLst/>
                          <a:latin typeface="Arial" panose="020B0604020202020204" pitchFamily="34" charset="0"/>
                        </a:rPr>
                        <a:t>M - A - B - C - D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rowSpan="4">
                  <a:txBody>
                    <a:bodyPr/>
                    <a:lstStyle/>
                    <a:p>
                      <a:pPr algn="ctr" fontAlgn="ctr"/>
                      <a:r>
                        <a:rPr lang="en-US" sz="500" b="1" i="0" u="none" strike="noStrike" dirty="0">
                          <a:solidFill>
                            <a:srgbClr val="0070C0"/>
                          </a:solidFill>
                          <a:effectLst/>
                          <a:latin typeface="Arial" panose="020B0604020202020204" pitchFamily="34" charset="0"/>
                        </a:rPr>
                        <a:t>75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97</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4%</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vMerge="1">
                  <a:txBody>
                    <a:bodyPr/>
                    <a:lstStyle/>
                    <a:p>
                      <a:endParaRPr lang="en-US"/>
                    </a:p>
                  </a:txBody>
                  <a:tcPr/>
                </a:tc>
                <a:tc>
                  <a:txBody>
                    <a:bodyPr/>
                    <a:lstStyle/>
                    <a:p>
                      <a:pPr algn="l"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000000"/>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US" sz="500" b="0" i="0" u="none" strike="noStrike" dirty="0">
                          <a:effectLst/>
                          <a:latin typeface="Arial" panose="020B0604020202020204" pitchFamily="34" charset="0"/>
                        </a:rPr>
                        <a:t> </a:t>
                      </a:r>
                    </a:p>
                  </a:txBody>
                  <a:tcPr marL="4748" marR="4748" marT="4748" marB="0" anchor="b">
                    <a:lnL w="6350" cap="flat" cmpd="sng" algn="ctr">
                      <a:solidFill>
                        <a:srgbClr val="A6A6A6"/>
                      </a:solidFill>
                      <a:prstDash val="solid"/>
                      <a:round/>
                      <a:headEnd type="none" w="med" len="med"/>
                      <a:tailEnd type="none" w="med" len="med"/>
                    </a:lnL>
                    <a:lnR>
                      <a:noFill/>
                    </a:lnR>
                    <a:lnT>
                      <a:noFill/>
                    </a:lnT>
                    <a:lnB>
                      <a:noFill/>
                    </a:lnB>
                    <a:solidFill>
                      <a:srgbClr val="A6A6A6"/>
                    </a:solidFill>
                  </a:tcPr>
                </a:tc>
                <a:extLst>
                  <a:ext uri="{0D108BD9-81ED-4DB2-BD59-A6C34878D82A}">
                    <a16:rowId xmlns:a16="http://schemas.microsoft.com/office/drawing/2014/main" val="2825786125"/>
                  </a:ext>
                </a:extLst>
              </a:tr>
              <a:tr h="339016">
                <a:tc>
                  <a:txBody>
                    <a:bodyPr/>
                    <a:lstStyle/>
                    <a:p>
                      <a:pPr algn="l" fontAlgn="b"/>
                      <a:r>
                        <a:rPr lang="en-US" sz="500" b="0" i="0" u="none" strike="noStrike" dirty="0">
                          <a:effectLst/>
                          <a:latin typeface="Arial" panose="020B0604020202020204" pitchFamily="34" charset="0"/>
                        </a:rPr>
                        <a:t> </a:t>
                      </a:r>
                    </a:p>
                  </a:txBody>
                  <a:tcPr marL="4748" marR="4748" marT="4748" marB="0" anchor="b">
                    <a:lnL>
                      <a:noFill/>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23</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78%</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784.75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pt-BR" sz="500" b="0" i="0" u="none" strike="noStrike" dirty="0">
                          <a:solidFill>
                            <a:srgbClr val="00B050"/>
                          </a:solidFill>
                          <a:effectLst/>
                          <a:latin typeface="Arial" panose="020B0604020202020204" pitchFamily="34" charset="0"/>
                        </a:rPr>
                        <a:t>LP- M,A,B - C,E,D</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48</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53%</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763.15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pt-BR" sz="500" b="0" i="0" u="none" strike="noStrike" dirty="0">
                          <a:solidFill>
                            <a:srgbClr val="E26B0A"/>
                          </a:solidFill>
                          <a:effectLst/>
                          <a:latin typeface="Arial" panose="020B0604020202020204" pitchFamily="34" charset="0"/>
                        </a:rPr>
                        <a:t>M,A,B - C - D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73</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28%</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734.9</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1" i="0" u="none" strike="noStrike" dirty="0">
                          <a:solidFill>
                            <a:srgbClr val="C0504D"/>
                          </a:solidFill>
                          <a:effectLst/>
                          <a:latin typeface="Arial" panose="020B0604020202020204" pitchFamily="34" charset="0"/>
                        </a:rPr>
                        <a:t>A - B - C - D - E, Nest -M</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98</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3%</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vMerge="1">
                  <a:txBody>
                    <a:bodyPr/>
                    <a:lstStyle/>
                    <a:p>
                      <a:endParaRPr lang="en-US"/>
                    </a:p>
                  </a:txBody>
                  <a:tcPr/>
                </a:tc>
                <a:tc>
                  <a:txBody>
                    <a:bodyPr/>
                    <a:lstStyle/>
                    <a:p>
                      <a:pPr algn="l"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000000"/>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l" fontAlgn="b"/>
                      <a:r>
                        <a:rPr lang="en-US" sz="500" b="0" i="0" u="none" strike="noStrike" dirty="0">
                          <a:effectLst/>
                          <a:latin typeface="Arial" panose="020B0604020202020204" pitchFamily="34" charset="0"/>
                        </a:rPr>
                        <a:t> </a:t>
                      </a:r>
                    </a:p>
                  </a:txBody>
                  <a:tcPr marL="4748" marR="4748" marT="4748" marB="0" anchor="b">
                    <a:lnL w="6350" cap="flat" cmpd="sng" algn="ctr">
                      <a:solidFill>
                        <a:srgbClr val="A6A6A6"/>
                      </a:solidFill>
                      <a:prstDash val="solid"/>
                      <a:round/>
                      <a:headEnd type="none" w="med" len="med"/>
                      <a:tailEnd type="none" w="med" len="med"/>
                    </a:lnL>
                    <a:lnR>
                      <a:noFill/>
                    </a:lnR>
                    <a:lnT>
                      <a:noFill/>
                    </a:lnT>
                    <a:lnB>
                      <a:noFill/>
                    </a:lnB>
                    <a:solidFill>
                      <a:srgbClr val="A6A6A6"/>
                    </a:solidFill>
                  </a:tcPr>
                </a:tc>
                <a:extLst>
                  <a:ext uri="{0D108BD9-81ED-4DB2-BD59-A6C34878D82A}">
                    <a16:rowId xmlns:a16="http://schemas.microsoft.com/office/drawing/2014/main" val="2512457395"/>
                  </a:ext>
                </a:extLst>
              </a:tr>
              <a:tr h="339016">
                <a:tc>
                  <a:txBody>
                    <a:bodyPr/>
                    <a:lstStyle/>
                    <a:p>
                      <a:pPr algn="l" fontAlgn="b"/>
                      <a:r>
                        <a:rPr lang="en-US" sz="500" b="0" i="0" u="none" strike="noStrike" dirty="0">
                          <a:effectLst/>
                          <a:latin typeface="Arial" panose="020B0604020202020204" pitchFamily="34" charset="0"/>
                        </a:rPr>
                        <a:t> </a:t>
                      </a:r>
                    </a:p>
                  </a:txBody>
                  <a:tcPr marL="4748" marR="4748" marT="4748" marB="0" anchor="b">
                    <a:lnL>
                      <a:noFill/>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24</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77%</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783.8</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pt-BR" sz="500" b="0" i="0" u="none" strike="noStrike" dirty="0">
                          <a:solidFill>
                            <a:srgbClr val="00B050"/>
                          </a:solidFill>
                          <a:effectLst/>
                          <a:latin typeface="Arial" panose="020B0604020202020204" pitchFamily="34" charset="0"/>
                        </a:rPr>
                        <a:t>LP- M,A,B - C,E,D</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49</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52%</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762.25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pt-BR" sz="500" b="0" i="0" u="none" strike="noStrike" dirty="0">
                          <a:solidFill>
                            <a:srgbClr val="E26B0A"/>
                          </a:solidFill>
                          <a:effectLst/>
                          <a:latin typeface="Arial" panose="020B0604020202020204" pitchFamily="34" charset="0"/>
                        </a:rPr>
                        <a:t>M,A,B - C - D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74</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27%</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733.5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1" i="0" u="none" strike="noStrike" dirty="0">
                          <a:solidFill>
                            <a:srgbClr val="B1A0C7"/>
                          </a:solidFill>
                          <a:effectLst/>
                          <a:latin typeface="Arial" panose="020B0604020202020204" pitchFamily="34" charset="0"/>
                        </a:rPr>
                        <a:t>C - D - E, Nest - M - A - B</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99</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2%</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vMerge="1">
                  <a:txBody>
                    <a:bodyPr/>
                    <a:lstStyle/>
                    <a:p>
                      <a:endParaRPr lang="en-US"/>
                    </a:p>
                  </a:txBody>
                  <a:tcPr/>
                </a:tc>
                <a:tc>
                  <a:txBody>
                    <a:bodyPr/>
                    <a:lstStyle/>
                    <a:p>
                      <a:pPr algn="l"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000000"/>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US" sz="500" b="0" i="0" u="none" strike="noStrike" dirty="0">
                          <a:effectLst/>
                          <a:latin typeface="Arial" panose="020B0604020202020204" pitchFamily="34" charset="0"/>
                        </a:rPr>
                        <a:t> </a:t>
                      </a:r>
                    </a:p>
                  </a:txBody>
                  <a:tcPr marL="4748" marR="4748" marT="4748" marB="0" anchor="b">
                    <a:lnL w="6350" cap="flat" cmpd="sng" algn="ctr">
                      <a:solidFill>
                        <a:srgbClr val="A6A6A6"/>
                      </a:solidFill>
                      <a:prstDash val="solid"/>
                      <a:round/>
                      <a:headEnd type="none" w="med" len="med"/>
                      <a:tailEnd type="none" w="med" len="med"/>
                    </a:lnL>
                    <a:lnR>
                      <a:noFill/>
                    </a:lnR>
                    <a:lnT>
                      <a:noFill/>
                    </a:lnT>
                    <a:lnB>
                      <a:noFill/>
                    </a:lnB>
                    <a:solidFill>
                      <a:srgbClr val="A6A6A6"/>
                    </a:solidFill>
                  </a:tcPr>
                </a:tc>
                <a:extLst>
                  <a:ext uri="{0D108BD9-81ED-4DB2-BD59-A6C34878D82A}">
                    <a16:rowId xmlns:a16="http://schemas.microsoft.com/office/drawing/2014/main" val="4162654678"/>
                  </a:ext>
                </a:extLst>
              </a:tr>
              <a:tr h="174629">
                <a:tc>
                  <a:txBody>
                    <a:bodyPr/>
                    <a:lstStyle/>
                    <a:p>
                      <a:pPr algn="l" fontAlgn="b"/>
                      <a:r>
                        <a:rPr lang="en-US" sz="500" b="0" i="0" u="none" strike="noStrike" dirty="0">
                          <a:effectLst/>
                          <a:latin typeface="Arial" panose="020B0604020202020204" pitchFamily="34" charset="0"/>
                        </a:rPr>
                        <a:t> </a:t>
                      </a:r>
                    </a:p>
                  </a:txBody>
                  <a:tcPr marL="4748" marR="4748" marT="4748" marB="0" anchor="b">
                    <a:lnL>
                      <a:noFill/>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25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76%</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782.8</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pt-BR" sz="500" b="0" i="0" u="none" strike="noStrike" dirty="0">
                          <a:solidFill>
                            <a:srgbClr val="00B050"/>
                          </a:solidFill>
                          <a:effectLst/>
                          <a:latin typeface="Arial" panose="020B0604020202020204" pitchFamily="34" charset="0"/>
                        </a:rPr>
                        <a:t>LP- M,A,B - C,E,D</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50</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51%</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761.65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pt-BR" sz="500" b="0" i="0" u="none" strike="noStrike" dirty="0">
                          <a:solidFill>
                            <a:srgbClr val="E26B0A"/>
                          </a:solidFill>
                          <a:effectLst/>
                          <a:latin typeface="Arial" panose="020B0604020202020204" pitchFamily="34" charset="0"/>
                        </a:rPr>
                        <a:t>M,A,B - C - D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1" i="0" u="none" strike="noStrike" dirty="0">
                          <a:solidFill>
                            <a:srgbClr val="0070C0"/>
                          </a:solidFill>
                          <a:effectLst/>
                          <a:latin typeface="Arial" panose="020B0604020202020204" pitchFamily="34" charset="0"/>
                        </a:rPr>
                        <a:t>250</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75</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26%</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732.1</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pt-BR" sz="500" b="1" i="0" u="none" strike="noStrike" dirty="0">
                          <a:solidFill>
                            <a:srgbClr val="963634"/>
                          </a:solidFill>
                          <a:effectLst/>
                          <a:latin typeface="Arial" panose="020B0604020202020204" pitchFamily="34" charset="0"/>
                        </a:rPr>
                        <a:t>C - D, Nest- M - A  B - E</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vMerge="1">
                  <a:txBody>
                    <a:bodyPr/>
                    <a:lstStyle/>
                    <a:p>
                      <a:endParaRPr lang="en-US"/>
                    </a:p>
                  </a:txBody>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solidFill>
                      <a:srgbClr val="A6A6A6"/>
                    </a:solidFill>
                  </a:tcPr>
                </a:tc>
                <a:tc>
                  <a:txBody>
                    <a:bodyPr/>
                    <a:lstStyle/>
                    <a:p>
                      <a:pPr algn="ctr" fontAlgn="ctr"/>
                      <a:r>
                        <a:rPr lang="en-US" sz="500" b="0" i="0" u="none" strike="noStrike" dirty="0">
                          <a:effectLst/>
                          <a:latin typeface="Arial" panose="020B0604020202020204" pitchFamily="34" charset="0"/>
                        </a:rPr>
                        <a:t>100</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1%</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0</a:t>
                      </a:r>
                    </a:p>
                  </a:txBody>
                  <a:tcPr marL="4748" marR="4748" marT="4748" marB="0" anchor="ctr">
                    <a:lnL w="6350" cap="flat" cmpd="sng" algn="ctr">
                      <a:solidFill>
                        <a:srgbClr val="A6A6A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vMerge="1">
                  <a:txBody>
                    <a:bodyPr/>
                    <a:lstStyle/>
                    <a:p>
                      <a:endParaRPr lang="en-US"/>
                    </a:p>
                  </a:txBody>
                  <a:tcPr/>
                </a:tc>
                <a:tc>
                  <a:txBody>
                    <a:bodyPr/>
                    <a:lstStyle/>
                    <a:p>
                      <a:pPr algn="l" fontAlgn="ctr"/>
                      <a:r>
                        <a:rPr lang="en-US" sz="500" b="0" i="0" u="none" strike="noStrike" dirty="0">
                          <a:effectLst/>
                          <a:latin typeface="Arial" panose="020B0604020202020204" pitchFamily="34" charset="0"/>
                        </a:rPr>
                        <a:t> </a:t>
                      </a:r>
                    </a:p>
                  </a:txBody>
                  <a:tcPr marL="4748" marR="4748" marT="4748" marB="0" anchor="ctr">
                    <a:lnL w="6350" cap="flat" cmpd="sng" algn="ctr">
                      <a:solidFill>
                        <a:srgbClr val="000000"/>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ctr" fontAlgn="ctr"/>
                      <a:r>
                        <a:rPr lang="en-US" sz="500" b="0" i="0" u="none" strike="noStrike" dirty="0">
                          <a:effectLst/>
                          <a:latin typeface="Arial" panose="020B0604020202020204" pitchFamily="34" charset="0"/>
                        </a:rPr>
                        <a:t> </a:t>
                      </a:r>
                    </a:p>
                  </a:txBody>
                  <a:tcPr marL="4748" marR="4748" marT="4748" marB="0" anchor="ctr">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EF3"/>
                    </a:solidFill>
                  </a:tcPr>
                </a:tc>
                <a:tc>
                  <a:txBody>
                    <a:bodyPr/>
                    <a:lstStyle/>
                    <a:p>
                      <a:pPr algn="l" fontAlgn="b"/>
                      <a:r>
                        <a:rPr lang="en-US" sz="500" b="0" i="0" u="none" strike="noStrike" dirty="0">
                          <a:effectLst/>
                          <a:latin typeface="Arial" panose="020B0604020202020204" pitchFamily="34" charset="0"/>
                        </a:rPr>
                        <a:t> </a:t>
                      </a:r>
                    </a:p>
                  </a:txBody>
                  <a:tcPr marL="4748" marR="4748" marT="4748" marB="0" anchor="b">
                    <a:lnL w="6350" cap="flat" cmpd="sng" algn="ctr">
                      <a:solidFill>
                        <a:srgbClr val="A6A6A6"/>
                      </a:solidFill>
                      <a:prstDash val="solid"/>
                      <a:round/>
                      <a:headEnd type="none" w="med" len="med"/>
                      <a:tailEnd type="none" w="med" len="med"/>
                    </a:lnL>
                    <a:lnR>
                      <a:noFill/>
                    </a:lnR>
                    <a:lnT>
                      <a:noFill/>
                    </a:lnT>
                    <a:lnB>
                      <a:noFill/>
                    </a:lnB>
                    <a:solidFill>
                      <a:srgbClr val="A6A6A6"/>
                    </a:solidFill>
                  </a:tcPr>
                </a:tc>
                <a:extLst>
                  <a:ext uri="{0D108BD9-81ED-4DB2-BD59-A6C34878D82A}">
                    <a16:rowId xmlns:a16="http://schemas.microsoft.com/office/drawing/2014/main" val="3028348692"/>
                  </a:ext>
                </a:extLst>
              </a:tr>
            </a:tbl>
          </a:graphicData>
        </a:graphic>
      </p:graphicFrame>
    </p:spTree>
    <p:extLst>
      <p:ext uri="{BB962C8B-B14F-4D97-AF65-F5344CB8AC3E}">
        <p14:creationId xmlns:p14="http://schemas.microsoft.com/office/powerpoint/2010/main" val="1915639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BCFB5-2F78-4B66-A927-9D1ABD43162C}"/>
              </a:ext>
            </a:extLst>
          </p:cNvPr>
          <p:cNvSpPr>
            <a:spLocks noGrp="1"/>
          </p:cNvSpPr>
          <p:nvPr>
            <p:ph type="title"/>
          </p:nvPr>
        </p:nvSpPr>
        <p:spPr/>
        <p:txBody>
          <a:bodyPr/>
          <a:lstStyle/>
          <a:p>
            <a:r>
              <a:rPr lang="en-US" b="1" dirty="0"/>
              <a:t>Financials</a:t>
            </a:r>
          </a:p>
        </p:txBody>
      </p:sp>
      <p:sp>
        <p:nvSpPr>
          <p:cNvPr id="3" name="Text Placeholder 2">
            <a:extLst>
              <a:ext uri="{FF2B5EF4-FFF2-40B4-BE49-F238E27FC236}">
                <a16:creationId xmlns:a16="http://schemas.microsoft.com/office/drawing/2014/main" id="{E32CE6BA-E399-47BE-9010-8672DDA12C1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1115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b="1" dirty="0"/>
              <a:t>2022 Budget – Annual Fees</a:t>
            </a:r>
          </a:p>
        </p:txBody>
      </p:sp>
      <p:sp>
        <p:nvSpPr>
          <p:cNvPr id="3" name="Content Placeholder 2"/>
          <p:cNvSpPr>
            <a:spLocks noGrp="1"/>
          </p:cNvSpPr>
          <p:nvPr>
            <p:ph idx="1"/>
          </p:nvPr>
        </p:nvSpPr>
        <p:spPr>
          <a:xfrm>
            <a:off x="913774" y="2114550"/>
            <a:ext cx="10363826" cy="4100513"/>
          </a:xfrm>
        </p:spPr>
        <p:txBody>
          <a:bodyPr>
            <a:normAutofit/>
          </a:bodyPr>
          <a:lstStyle/>
          <a:p>
            <a:pPr marL="0" indent="0" eaLnBrk="1" fontAlgn="auto" hangingPunct="1">
              <a:buFont typeface="Arial"/>
              <a:buNone/>
              <a:defRPr/>
            </a:pPr>
            <a:r>
              <a:rPr lang="en-US" sz="2600" b="1" dirty="0">
                <a:solidFill>
                  <a:srgbClr val="0070C0"/>
                </a:solidFill>
              </a:rPr>
              <a:t> </a:t>
            </a:r>
            <a:r>
              <a:rPr lang="en-US" b="1" dirty="0"/>
              <a:t>Annual Lease Fees</a:t>
            </a:r>
          </a:p>
          <a:p>
            <a:pPr lvl="1" eaLnBrk="1" fontAlgn="auto" hangingPunct="1">
              <a:buFont typeface="Arial"/>
              <a:buChar char="•"/>
              <a:defRPr/>
            </a:pPr>
            <a:r>
              <a:rPr lang="en-US" b="1" dirty="0"/>
              <a:t>166 slips at </a:t>
            </a:r>
            <a:r>
              <a:rPr lang="en-US" b="1" dirty="0">
                <a:solidFill>
                  <a:srgbClr val="0070C0"/>
                </a:solidFill>
              </a:rPr>
              <a:t>*$400.00 </a:t>
            </a:r>
            <a:r>
              <a:rPr lang="en-US" b="1" dirty="0"/>
              <a:t>per slip = $66,400.00 </a:t>
            </a:r>
          </a:p>
          <a:p>
            <a:pPr lvl="1" eaLnBrk="1" fontAlgn="auto" hangingPunct="1">
              <a:buFont typeface="Arial"/>
              <a:buChar char="•"/>
              <a:defRPr/>
            </a:pPr>
            <a:r>
              <a:rPr lang="en-US" b="1" dirty="0"/>
              <a:t>3 Jet Skis slips at </a:t>
            </a:r>
            <a:r>
              <a:rPr lang="en-US" b="1" dirty="0">
                <a:solidFill>
                  <a:srgbClr val="0070C0"/>
                </a:solidFill>
              </a:rPr>
              <a:t>*$250.00</a:t>
            </a:r>
            <a:r>
              <a:rPr lang="en-US" b="1" dirty="0"/>
              <a:t> per jet ski slip = $750.00</a:t>
            </a:r>
          </a:p>
          <a:p>
            <a:pPr lvl="1" eaLnBrk="1" fontAlgn="auto" hangingPunct="1">
              <a:buFont typeface="Arial"/>
              <a:buChar char="•"/>
              <a:defRPr/>
            </a:pPr>
            <a:r>
              <a:rPr lang="en-US" b="1" dirty="0"/>
              <a:t>Total = $67,150.00</a:t>
            </a:r>
          </a:p>
          <a:p>
            <a:pPr lvl="2" eaLnBrk="1" fontAlgn="auto" hangingPunct="1">
              <a:buFont typeface="Arial"/>
              <a:buChar char="•"/>
              <a:defRPr/>
            </a:pPr>
            <a:r>
              <a:rPr lang="en-US" dirty="0"/>
              <a:t>$300.00 per slip – annual operating expenses = $49,800.00</a:t>
            </a:r>
          </a:p>
          <a:p>
            <a:pPr lvl="2" eaLnBrk="1" fontAlgn="auto" hangingPunct="1">
              <a:buFont typeface="Arial"/>
              <a:buChar char="•"/>
              <a:defRPr/>
            </a:pPr>
            <a:r>
              <a:rPr lang="en-US" dirty="0"/>
              <a:t>$200.00 per Jet ski slip – annual operating expenses = $600.00</a:t>
            </a:r>
          </a:p>
          <a:p>
            <a:pPr lvl="3" eaLnBrk="1" fontAlgn="auto" hangingPunct="1">
              <a:buFont typeface="Arial"/>
              <a:buChar char="•"/>
              <a:defRPr/>
            </a:pPr>
            <a:r>
              <a:rPr lang="en-US" sz="2000" b="1" dirty="0"/>
              <a:t>Total operating expenses = $50,400.00</a:t>
            </a:r>
          </a:p>
          <a:p>
            <a:pPr lvl="2" eaLnBrk="1" fontAlgn="auto" hangingPunct="1">
              <a:buFont typeface="Arial"/>
              <a:buChar char="•"/>
              <a:defRPr/>
            </a:pPr>
            <a:r>
              <a:rPr lang="en-US" dirty="0"/>
              <a:t>$100.00 per slip – annual reserve expenses = $16,600.00</a:t>
            </a:r>
          </a:p>
          <a:p>
            <a:pPr lvl="2" eaLnBrk="1" fontAlgn="auto" hangingPunct="1">
              <a:buFont typeface="Arial"/>
              <a:buChar char="•"/>
              <a:defRPr/>
            </a:pPr>
            <a:r>
              <a:rPr lang="en-US" dirty="0"/>
              <a:t>$50.00 per jet ski slip – annual reserve expenses = $150.00</a:t>
            </a:r>
          </a:p>
          <a:p>
            <a:pPr lvl="3" eaLnBrk="1" fontAlgn="auto" hangingPunct="1">
              <a:buFont typeface="Arial"/>
              <a:buChar char="•"/>
              <a:defRPr/>
            </a:pPr>
            <a:r>
              <a:rPr lang="en-US" sz="2000" b="1" dirty="0"/>
              <a:t>Total capital expenses/reserves = $16,750.00</a:t>
            </a:r>
          </a:p>
          <a:p>
            <a:pPr eaLnBrk="1" fontAlgn="auto" hangingPunct="1">
              <a:buFont typeface="Arial"/>
              <a:buChar char="•"/>
              <a:defRPr/>
            </a:pPr>
            <a:endParaRPr lang="en-US" dirty="0"/>
          </a:p>
        </p:txBody>
      </p:sp>
      <p:sp>
        <p:nvSpPr>
          <p:cNvPr id="4" name="TextBox 3">
            <a:extLst>
              <a:ext uri="{FF2B5EF4-FFF2-40B4-BE49-F238E27FC236}">
                <a16:creationId xmlns:a16="http://schemas.microsoft.com/office/drawing/2014/main" id="{35253DBF-AC28-4F36-B983-9E9EA8F67D94}"/>
              </a:ext>
            </a:extLst>
          </p:cNvPr>
          <p:cNvSpPr txBox="1"/>
          <p:nvPr/>
        </p:nvSpPr>
        <p:spPr>
          <a:xfrm>
            <a:off x="1249437" y="6123543"/>
            <a:ext cx="6192786" cy="369332"/>
          </a:xfrm>
          <a:prstGeom prst="rect">
            <a:avLst/>
          </a:prstGeom>
          <a:noFill/>
        </p:spPr>
        <p:txBody>
          <a:bodyPr wrap="none" rtlCol="0">
            <a:spAutoFit/>
          </a:bodyPr>
          <a:lstStyle/>
          <a:p>
            <a:r>
              <a:rPr lang="en-US" dirty="0">
                <a:solidFill>
                  <a:srgbClr val="0070C0"/>
                </a:solidFill>
              </a:rPr>
              <a:t>* Increase of $100 Annual Maintenance Fees 2021, none in 2022</a:t>
            </a:r>
          </a:p>
        </p:txBody>
      </p:sp>
    </p:spTree>
    <p:extLst>
      <p:ext uri="{BB962C8B-B14F-4D97-AF65-F5344CB8AC3E}">
        <p14:creationId xmlns:p14="http://schemas.microsoft.com/office/powerpoint/2010/main" val="598538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354563"/>
            <a:ext cx="11287125" cy="1390100"/>
          </a:xfrm>
        </p:spPr>
        <p:txBody>
          <a:bodyPr>
            <a:normAutofit fontScale="90000"/>
          </a:bodyPr>
          <a:lstStyle/>
          <a:p>
            <a:pPr eaLnBrk="1" fontAlgn="auto" hangingPunct="1">
              <a:spcAft>
                <a:spcPts val="0"/>
              </a:spcAft>
              <a:defRPr/>
            </a:pPr>
            <a:r>
              <a:rPr lang="en-US" sz="4000" b="1" dirty="0"/>
              <a:t>2022 Expense Financials Final</a:t>
            </a:r>
            <a:br>
              <a:rPr lang="en-US" sz="4000" dirty="0"/>
            </a:br>
            <a:br>
              <a:rPr lang="en-US" sz="3600" dirty="0"/>
            </a:br>
            <a:r>
              <a:rPr lang="en-US" sz="1800" b="1" dirty="0"/>
              <a:t>Annual Expenses - Dock movement, general maintenance, licensees, insurance, administration cost</a:t>
            </a:r>
            <a:br>
              <a:rPr lang="en-US" sz="3600" b="1" dirty="0"/>
            </a:br>
            <a:endParaRPr lang="en-US" sz="3600" dirty="0"/>
          </a:p>
        </p:txBody>
      </p:sp>
      <p:sp>
        <p:nvSpPr>
          <p:cNvPr id="3" name="Text Placeholder 2"/>
          <p:cNvSpPr>
            <a:spLocks noGrp="1"/>
          </p:cNvSpPr>
          <p:nvPr>
            <p:ph type="body" idx="1"/>
          </p:nvPr>
        </p:nvSpPr>
        <p:spPr>
          <a:xfrm>
            <a:off x="1440473" y="1662479"/>
            <a:ext cx="4589463" cy="576263"/>
          </a:xfrm>
        </p:spPr>
        <p:txBody>
          <a:bodyPr/>
          <a:lstStyle/>
          <a:p>
            <a:pPr eaLnBrk="1" fontAlgn="auto" hangingPunct="1">
              <a:buFont typeface="Arial"/>
              <a:buNone/>
              <a:defRPr/>
            </a:pPr>
            <a:r>
              <a:rPr lang="en-US" dirty="0"/>
              <a:t>2022 Operating Budget</a:t>
            </a:r>
          </a:p>
        </p:txBody>
      </p:sp>
      <p:sp>
        <p:nvSpPr>
          <p:cNvPr id="4" name="Content Placeholder 3"/>
          <p:cNvSpPr>
            <a:spLocks noGrp="1"/>
          </p:cNvSpPr>
          <p:nvPr>
            <p:ph sz="half" idx="2"/>
          </p:nvPr>
        </p:nvSpPr>
        <p:spPr>
          <a:xfrm>
            <a:off x="640373" y="2459648"/>
            <a:ext cx="5389563" cy="3756025"/>
          </a:xfrm>
        </p:spPr>
        <p:txBody>
          <a:bodyPr>
            <a:normAutofit fontScale="92500"/>
          </a:bodyPr>
          <a:lstStyle/>
          <a:p>
            <a:pPr eaLnBrk="1" fontAlgn="auto" hangingPunct="1">
              <a:buFont typeface="Century Gothic" panose="020B0502020202020204" pitchFamily="34" charset="0"/>
              <a:buChar char="+"/>
              <a:defRPr/>
            </a:pPr>
            <a:r>
              <a:rPr lang="en-US" sz="2200" dirty="0"/>
              <a:t>Annual Lease Fees = $50,400.00</a:t>
            </a:r>
          </a:p>
          <a:p>
            <a:pPr eaLnBrk="1" fontAlgn="auto" hangingPunct="1">
              <a:buFont typeface="Century Gothic" panose="020B0502020202020204" pitchFamily="34" charset="0"/>
              <a:buChar char="−"/>
              <a:defRPr/>
            </a:pPr>
            <a:r>
              <a:rPr lang="en-US" sz="2200" dirty="0"/>
              <a:t>Dock Maintenance &amp; adjustments = $25,000.00</a:t>
            </a:r>
          </a:p>
          <a:p>
            <a:pPr eaLnBrk="1" fontAlgn="auto" hangingPunct="1">
              <a:buFont typeface="Century Gothic" panose="020B0502020202020204" pitchFamily="34" charset="0"/>
              <a:buChar char="−"/>
              <a:defRPr/>
            </a:pPr>
            <a:r>
              <a:rPr lang="en-US" sz="2200" dirty="0"/>
              <a:t>Signage = $150.00</a:t>
            </a:r>
          </a:p>
          <a:p>
            <a:pPr eaLnBrk="1" fontAlgn="auto" hangingPunct="1">
              <a:buFont typeface="Century Gothic" panose="020B0502020202020204" pitchFamily="34" charset="0"/>
              <a:buChar char="−"/>
              <a:defRPr/>
            </a:pPr>
            <a:r>
              <a:rPr lang="en-US" sz="2200" dirty="0"/>
              <a:t>Miscellaneous = $200.00 </a:t>
            </a:r>
          </a:p>
          <a:p>
            <a:pPr eaLnBrk="1" fontAlgn="auto" hangingPunct="1">
              <a:buFont typeface="Century Gothic" panose="020B0502020202020204" pitchFamily="34" charset="0"/>
              <a:buChar char="−"/>
              <a:defRPr/>
            </a:pPr>
            <a:r>
              <a:rPr lang="en-US" sz="2200" dirty="0"/>
              <a:t>OSCA Administration = $700.00</a:t>
            </a:r>
          </a:p>
          <a:p>
            <a:pPr eaLnBrk="1" fontAlgn="auto" hangingPunct="1">
              <a:buFont typeface="Century Gothic" panose="020B0502020202020204" pitchFamily="34" charset="0"/>
              <a:buChar char="−"/>
              <a:defRPr/>
            </a:pPr>
            <a:r>
              <a:rPr lang="en-US" sz="2200" dirty="0"/>
              <a:t>Monterey County Fees = $11,590.00</a:t>
            </a:r>
          </a:p>
          <a:p>
            <a:pPr eaLnBrk="1" fontAlgn="auto" hangingPunct="1">
              <a:buFont typeface="Century Gothic" panose="020B0502020202020204" pitchFamily="34" charset="0"/>
              <a:buChar char="−"/>
              <a:defRPr/>
            </a:pPr>
            <a:r>
              <a:rPr lang="en-US" sz="2200" dirty="0"/>
              <a:t>Insurance = $13,500.00</a:t>
            </a:r>
          </a:p>
          <a:p>
            <a:pPr eaLnBrk="1" fontAlgn="auto" hangingPunct="1">
              <a:buFont typeface="Century Gothic" panose="020B0502020202020204" pitchFamily="34" charset="0"/>
              <a:buChar char="−"/>
              <a:defRPr/>
            </a:pPr>
            <a:r>
              <a:rPr lang="en-US" sz="2200" dirty="0"/>
              <a:t>Total Expense = $51,140.00</a:t>
            </a:r>
          </a:p>
          <a:p>
            <a:pPr eaLnBrk="1" fontAlgn="auto" hangingPunct="1">
              <a:buFont typeface="Century Gothic" panose="020B0502020202020204" pitchFamily="34" charset="0"/>
              <a:buChar char="−"/>
              <a:defRPr/>
            </a:pPr>
            <a:r>
              <a:rPr lang="en-US" sz="2200" dirty="0"/>
              <a:t>Remanding funds =  </a:t>
            </a:r>
            <a:r>
              <a:rPr lang="en-US" sz="2200" dirty="0">
                <a:solidFill>
                  <a:srgbClr val="FF0000"/>
                </a:solidFill>
              </a:rPr>
              <a:t>-$740.00</a:t>
            </a:r>
          </a:p>
          <a:p>
            <a:pPr eaLnBrk="1" fontAlgn="auto" hangingPunct="1">
              <a:buFont typeface="Arial"/>
              <a:buChar char="•"/>
              <a:defRPr/>
            </a:pPr>
            <a:endParaRPr lang="en-US" sz="2400" dirty="0"/>
          </a:p>
          <a:p>
            <a:pPr marL="0" indent="0" eaLnBrk="1" fontAlgn="auto" hangingPunct="1">
              <a:buFont typeface="Arial"/>
              <a:buNone/>
              <a:defRPr/>
            </a:pPr>
            <a:endParaRPr lang="en-US" dirty="0"/>
          </a:p>
        </p:txBody>
      </p:sp>
      <p:sp>
        <p:nvSpPr>
          <p:cNvPr id="5" name="Text Placeholder 4"/>
          <p:cNvSpPr>
            <a:spLocks noGrp="1"/>
          </p:cNvSpPr>
          <p:nvPr>
            <p:ph type="body" sz="quarter" idx="3"/>
          </p:nvPr>
        </p:nvSpPr>
        <p:spPr>
          <a:xfrm>
            <a:off x="6443663" y="1685925"/>
            <a:ext cx="4603750" cy="576263"/>
          </a:xfrm>
        </p:spPr>
        <p:txBody>
          <a:bodyPr/>
          <a:lstStyle/>
          <a:p>
            <a:pPr eaLnBrk="1" fontAlgn="auto" hangingPunct="1">
              <a:buFont typeface="Arial"/>
              <a:buNone/>
              <a:defRPr/>
            </a:pPr>
            <a:r>
              <a:rPr lang="en-US" dirty="0"/>
              <a:t>2022 Expenses - Final</a:t>
            </a:r>
          </a:p>
        </p:txBody>
      </p:sp>
      <p:sp>
        <p:nvSpPr>
          <p:cNvPr id="6" name="Content Placeholder 5"/>
          <p:cNvSpPr>
            <a:spLocks noGrp="1"/>
          </p:cNvSpPr>
          <p:nvPr>
            <p:ph sz="quarter" idx="4"/>
          </p:nvPr>
        </p:nvSpPr>
        <p:spPr>
          <a:xfrm>
            <a:off x="5796972" y="2421067"/>
            <a:ext cx="6250488" cy="3900486"/>
          </a:xfrm>
        </p:spPr>
        <p:txBody>
          <a:bodyPr>
            <a:normAutofit fontScale="92500"/>
          </a:bodyPr>
          <a:lstStyle/>
          <a:p>
            <a:pPr eaLnBrk="1" fontAlgn="auto" hangingPunct="1">
              <a:buFont typeface="Century Gothic" panose="020B0502020202020204" pitchFamily="34" charset="0"/>
              <a:buChar char="+"/>
              <a:defRPr/>
            </a:pPr>
            <a:r>
              <a:rPr lang="en-US" sz="2200" dirty="0"/>
              <a:t>Annual Lease Fees = $50,400.00</a:t>
            </a:r>
          </a:p>
          <a:p>
            <a:pPr eaLnBrk="1" fontAlgn="auto" hangingPunct="1">
              <a:buFont typeface="Century Gothic" panose="020B0502020202020204" pitchFamily="34" charset="0"/>
              <a:buChar char="−"/>
              <a:defRPr/>
            </a:pPr>
            <a:r>
              <a:rPr lang="en-US" sz="2200" dirty="0"/>
              <a:t>Dock Maintenance &amp; adjustments = </a:t>
            </a:r>
            <a:r>
              <a:rPr lang="en-US" sz="2200" b="1" dirty="0">
                <a:solidFill>
                  <a:srgbClr val="00B050"/>
                </a:solidFill>
              </a:rPr>
              <a:t>$6,166.83 ($18,833)</a:t>
            </a:r>
          </a:p>
          <a:p>
            <a:pPr eaLnBrk="1" fontAlgn="auto" hangingPunct="1">
              <a:buFont typeface="Century Gothic" panose="020B0502020202020204" pitchFamily="34" charset="0"/>
              <a:buChar char="−"/>
              <a:defRPr/>
            </a:pPr>
            <a:r>
              <a:rPr lang="en-US" sz="2200" dirty="0"/>
              <a:t>Signage = </a:t>
            </a:r>
            <a:r>
              <a:rPr lang="en-US" sz="2200" b="1" dirty="0">
                <a:solidFill>
                  <a:srgbClr val="FF0000"/>
                </a:solidFill>
              </a:rPr>
              <a:t>$168.53 ($18.53)</a:t>
            </a:r>
          </a:p>
          <a:p>
            <a:pPr eaLnBrk="1" fontAlgn="auto" hangingPunct="1">
              <a:buFont typeface="Century Gothic" panose="020B0502020202020204" pitchFamily="34" charset="0"/>
              <a:buChar char="−"/>
              <a:defRPr/>
            </a:pPr>
            <a:r>
              <a:rPr lang="en-US" sz="2200" dirty="0"/>
              <a:t>Miscellaneous = </a:t>
            </a:r>
            <a:r>
              <a:rPr lang="en-US" sz="2200" b="1" dirty="0">
                <a:solidFill>
                  <a:srgbClr val="00B050"/>
                </a:solidFill>
              </a:rPr>
              <a:t>$0 ($200.00)</a:t>
            </a:r>
            <a:endParaRPr lang="en-US" sz="1600" b="1" dirty="0">
              <a:solidFill>
                <a:srgbClr val="00B050"/>
              </a:solidFill>
            </a:endParaRPr>
          </a:p>
          <a:p>
            <a:pPr eaLnBrk="1" fontAlgn="auto" hangingPunct="1">
              <a:buFont typeface="Century Gothic" panose="020B0502020202020204" pitchFamily="34" charset="0"/>
              <a:buChar char="−"/>
              <a:defRPr/>
            </a:pPr>
            <a:r>
              <a:rPr lang="en-US" sz="2200" dirty="0"/>
              <a:t>OSCA Administration = </a:t>
            </a:r>
            <a:r>
              <a:rPr lang="en-US" sz="2200" b="1" dirty="0">
                <a:solidFill>
                  <a:srgbClr val="FF0000"/>
                </a:solidFill>
              </a:rPr>
              <a:t>$1,051.43 ($351.49)</a:t>
            </a:r>
          </a:p>
          <a:p>
            <a:pPr eaLnBrk="1" fontAlgn="auto" hangingPunct="1">
              <a:buFont typeface="Century Gothic" panose="020B0502020202020204" pitchFamily="34" charset="0"/>
              <a:buChar char="−"/>
              <a:defRPr/>
            </a:pPr>
            <a:r>
              <a:rPr lang="en-US" sz="2200" dirty="0"/>
              <a:t>Monterey County Fees = </a:t>
            </a:r>
            <a:r>
              <a:rPr lang="en-US" sz="2200" b="1" dirty="0">
                <a:solidFill>
                  <a:srgbClr val="00B050"/>
                </a:solidFill>
              </a:rPr>
              <a:t>$11,201.00 ($389.00)</a:t>
            </a:r>
          </a:p>
          <a:p>
            <a:pPr eaLnBrk="1" fontAlgn="auto" hangingPunct="1">
              <a:buFont typeface="Century Gothic" panose="020B0502020202020204" pitchFamily="34" charset="0"/>
              <a:buChar char="−"/>
              <a:defRPr/>
            </a:pPr>
            <a:r>
              <a:rPr lang="en-US" sz="2200" dirty="0"/>
              <a:t>Insurance = </a:t>
            </a:r>
            <a:r>
              <a:rPr lang="en-US" sz="2200" b="1" dirty="0">
                <a:solidFill>
                  <a:srgbClr val="FF0000"/>
                </a:solidFill>
              </a:rPr>
              <a:t>$20,386.00 ($8,386.00) </a:t>
            </a:r>
            <a:r>
              <a:rPr lang="en-US" sz="1700" b="1" dirty="0">
                <a:solidFill>
                  <a:srgbClr val="FF0000"/>
                </a:solidFill>
              </a:rPr>
              <a:t>Increase &amp; Liability</a:t>
            </a:r>
            <a:endParaRPr lang="en-US" sz="2200" b="1" dirty="0">
              <a:solidFill>
                <a:srgbClr val="FF0000"/>
              </a:solidFill>
            </a:endParaRPr>
          </a:p>
          <a:p>
            <a:pPr eaLnBrk="1" fontAlgn="auto" hangingPunct="1">
              <a:buFont typeface="Century Gothic" panose="020B0502020202020204" pitchFamily="34" charset="0"/>
              <a:buChar char="−"/>
              <a:defRPr/>
            </a:pPr>
            <a:r>
              <a:rPr lang="en-US" sz="2200" dirty="0"/>
              <a:t>Total Expense = </a:t>
            </a:r>
            <a:r>
              <a:rPr lang="en-US" sz="2200" b="1" dirty="0">
                <a:solidFill>
                  <a:srgbClr val="00B050"/>
                </a:solidFill>
              </a:rPr>
              <a:t>$38,973.79</a:t>
            </a:r>
          </a:p>
          <a:p>
            <a:pPr eaLnBrk="1" fontAlgn="auto" hangingPunct="1">
              <a:buFont typeface="Century Gothic" panose="020B0502020202020204" pitchFamily="34" charset="0"/>
              <a:buChar char="−"/>
              <a:defRPr/>
            </a:pPr>
            <a:r>
              <a:rPr lang="en-US" sz="2200" dirty="0"/>
              <a:t>Under Operating Budget = </a:t>
            </a:r>
            <a:r>
              <a:rPr lang="en-US" sz="2200" b="1" dirty="0">
                <a:solidFill>
                  <a:srgbClr val="00B050"/>
                </a:solidFill>
              </a:rPr>
              <a:t>$11,426.21 </a:t>
            </a:r>
            <a:endParaRPr lang="en-US" sz="1400" dirty="0">
              <a:solidFill>
                <a:srgbClr val="00B050"/>
              </a:solidFill>
            </a:endParaRPr>
          </a:p>
          <a:p>
            <a:pPr marL="0" indent="0" eaLnBrk="1" fontAlgn="auto" hangingPunct="1">
              <a:buNone/>
              <a:defRPr/>
            </a:pPr>
            <a:endParaRPr lang="en-US" sz="2200" b="1" dirty="0">
              <a:solidFill>
                <a:srgbClr val="4774C5"/>
              </a:solidFill>
            </a:endParaRPr>
          </a:p>
          <a:p>
            <a:pPr eaLnBrk="1" fontAlgn="auto" hangingPunct="1">
              <a:buFont typeface="Arial"/>
              <a:buChar char="•"/>
              <a:defRPr/>
            </a:pPr>
            <a:endParaRPr lang="en-US" dirty="0"/>
          </a:p>
        </p:txBody>
      </p:sp>
      <p:sp>
        <p:nvSpPr>
          <p:cNvPr id="7" name="TextBox 6"/>
          <p:cNvSpPr txBox="1"/>
          <p:nvPr/>
        </p:nvSpPr>
        <p:spPr>
          <a:xfrm>
            <a:off x="144540" y="6293560"/>
            <a:ext cx="11487150" cy="1274195"/>
          </a:xfrm>
          <a:prstGeom prst="rect">
            <a:avLst/>
          </a:prstGeom>
          <a:noFill/>
        </p:spPr>
        <p:txBody>
          <a:bodyPr wrap="square">
            <a:spAutoFit/>
          </a:bodyPr>
          <a:lstStyle/>
          <a:p>
            <a:pPr lvl="1">
              <a:spcBef>
                <a:spcPct val="20000"/>
              </a:spcBef>
              <a:spcAft>
                <a:spcPts val="600"/>
              </a:spcAft>
              <a:buClr>
                <a:prstClr val="white"/>
              </a:buClr>
              <a:buSzPct val="100000"/>
              <a:defRPr/>
            </a:pPr>
            <a:r>
              <a:rPr lang="en-US" sz="1600" b="1" cap="small" dirty="0">
                <a:effectLst>
                  <a:glow rad="38100">
                    <a:prstClr val="black">
                      <a:lumMod val="50000"/>
                      <a:lumOff val="50000"/>
                      <a:alpha val="20000"/>
                    </a:prstClr>
                  </a:glow>
                  <a:outerShdw blurRad="44450" dist="12700" dir="13860000" algn="tl" rotWithShape="0">
                    <a:srgbClr val="000000">
                      <a:alpha val="20000"/>
                    </a:srgbClr>
                  </a:outerShdw>
                </a:effectLst>
              </a:rPr>
              <a:t>Note: at the end of the year all  operating funds over $5,000.00 roll over to capital funds *(2022 carry over of </a:t>
            </a:r>
            <a:r>
              <a:rPr lang="en-US" sz="1600" b="1" cap="small" dirty="0">
                <a:solidFill>
                  <a:srgbClr val="00B050"/>
                </a:solidFill>
                <a:effectLst>
                  <a:glow rad="38100">
                    <a:prstClr val="black">
                      <a:lumMod val="50000"/>
                      <a:lumOff val="50000"/>
                      <a:alpha val="20000"/>
                    </a:prstClr>
                  </a:glow>
                </a:effectLst>
              </a:rPr>
              <a:t>$32,003.00</a:t>
            </a:r>
          </a:p>
          <a:p>
            <a:pPr lvl="1">
              <a:spcBef>
                <a:spcPct val="20000"/>
              </a:spcBef>
              <a:spcAft>
                <a:spcPts val="600"/>
              </a:spcAft>
              <a:buClr>
                <a:prstClr val="white"/>
              </a:buClr>
              <a:buSzPct val="100000"/>
              <a:defRPr/>
            </a:pPr>
            <a:endParaRPr lang="en-US" sz="1400" b="1" cap="small" dirty="0">
              <a:solidFill>
                <a:srgbClr val="0070C0"/>
              </a:solidFill>
              <a:effectLst>
                <a:glow rad="38100">
                  <a:prstClr val="black">
                    <a:lumMod val="50000"/>
                    <a:lumOff val="50000"/>
                    <a:alpha val="20000"/>
                  </a:prstClr>
                </a:glow>
                <a:outerShdw blurRad="44450" dist="12700" dir="13860000" algn="tl" rotWithShape="0">
                  <a:srgbClr val="000000">
                    <a:alpha val="20000"/>
                  </a:srgbClr>
                </a:outerShdw>
              </a:effectLst>
            </a:endParaRPr>
          </a:p>
          <a:p>
            <a:pPr eaLnBrk="1" fontAlgn="auto" hangingPunct="1">
              <a:spcBef>
                <a:spcPts val="0"/>
              </a:spcBef>
              <a:spcAft>
                <a:spcPts val="0"/>
              </a:spcAft>
              <a:defRPr/>
            </a:pPr>
            <a:endParaRPr lang="en-US" dirty="0">
              <a:latin typeface="+mn-lt"/>
            </a:endParaRPr>
          </a:p>
        </p:txBody>
      </p:sp>
    </p:spTree>
    <p:extLst>
      <p:ext uri="{BB962C8B-B14F-4D97-AF65-F5344CB8AC3E}">
        <p14:creationId xmlns:p14="http://schemas.microsoft.com/office/powerpoint/2010/main" val="2974759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511175"/>
            <a:ext cx="11287125" cy="1233488"/>
          </a:xfrm>
        </p:spPr>
        <p:txBody>
          <a:bodyPr>
            <a:normAutofit fontScale="90000"/>
          </a:bodyPr>
          <a:lstStyle/>
          <a:p>
            <a:pPr eaLnBrk="1" fontAlgn="auto" hangingPunct="1">
              <a:spcAft>
                <a:spcPts val="0"/>
              </a:spcAft>
              <a:defRPr/>
            </a:pPr>
            <a:r>
              <a:rPr lang="en-US" sz="4000" b="1" dirty="0"/>
              <a:t>2022 Reserves Financials  Final</a:t>
            </a:r>
            <a:br>
              <a:rPr lang="en-US" sz="4000" dirty="0">
                <a:solidFill>
                  <a:srgbClr val="00B050"/>
                </a:solidFill>
              </a:rPr>
            </a:br>
            <a:br>
              <a:rPr lang="en-US" sz="3600" dirty="0">
                <a:solidFill>
                  <a:srgbClr val="00B050"/>
                </a:solidFill>
              </a:rPr>
            </a:br>
            <a:r>
              <a:rPr lang="en-US" sz="1800" b="1" dirty="0"/>
              <a:t>Reserves Expenses – Upgrades, Operating Expenses</a:t>
            </a:r>
            <a:br>
              <a:rPr lang="en-US" sz="3600" b="1" dirty="0">
                <a:solidFill>
                  <a:srgbClr val="0070C0"/>
                </a:solidFill>
              </a:rPr>
            </a:br>
            <a:endParaRPr lang="en-US" sz="3600" dirty="0">
              <a:solidFill>
                <a:srgbClr val="FF0000"/>
              </a:solidFill>
            </a:endParaRPr>
          </a:p>
        </p:txBody>
      </p:sp>
      <p:sp>
        <p:nvSpPr>
          <p:cNvPr id="3" name="Text Placeholder 2"/>
          <p:cNvSpPr>
            <a:spLocks noGrp="1"/>
          </p:cNvSpPr>
          <p:nvPr>
            <p:ph type="body" idx="1"/>
          </p:nvPr>
        </p:nvSpPr>
        <p:spPr>
          <a:xfrm>
            <a:off x="1428750" y="1838325"/>
            <a:ext cx="4589463" cy="576263"/>
          </a:xfrm>
        </p:spPr>
        <p:txBody>
          <a:bodyPr>
            <a:normAutofit/>
          </a:bodyPr>
          <a:lstStyle/>
          <a:p>
            <a:pPr eaLnBrk="1" fontAlgn="auto" hangingPunct="1">
              <a:buFont typeface="Arial"/>
              <a:buNone/>
              <a:defRPr/>
            </a:pPr>
            <a:r>
              <a:rPr lang="en-US" sz="2800" dirty="0"/>
              <a:t>2022 Reserves Budget</a:t>
            </a:r>
          </a:p>
        </p:txBody>
      </p:sp>
      <p:sp>
        <p:nvSpPr>
          <p:cNvPr id="4" name="Content Placeholder 3"/>
          <p:cNvSpPr>
            <a:spLocks noGrp="1"/>
          </p:cNvSpPr>
          <p:nvPr>
            <p:ph sz="half" idx="2"/>
          </p:nvPr>
        </p:nvSpPr>
        <p:spPr>
          <a:xfrm>
            <a:off x="628650" y="2600326"/>
            <a:ext cx="5389562" cy="2843212"/>
          </a:xfrm>
        </p:spPr>
        <p:txBody>
          <a:bodyPr>
            <a:normAutofit/>
          </a:bodyPr>
          <a:lstStyle/>
          <a:p>
            <a:pPr eaLnBrk="1" fontAlgn="auto" hangingPunct="1">
              <a:buFont typeface="Century Gothic" panose="020B0502020202020204" pitchFamily="34" charset="0"/>
              <a:buChar char="+"/>
              <a:defRPr/>
            </a:pPr>
            <a:r>
              <a:rPr lang="en-US" sz="2400" dirty="0"/>
              <a:t>Annual Lease Fees = $16,750.00</a:t>
            </a:r>
          </a:p>
          <a:p>
            <a:pPr>
              <a:buFont typeface="Century Gothic" panose="020B0502020202020204" pitchFamily="34" charset="0"/>
              <a:buChar char="−"/>
              <a:defRPr/>
            </a:pPr>
            <a:r>
              <a:rPr lang="en-US" sz="2400" dirty="0"/>
              <a:t>No upgrades in 2022</a:t>
            </a:r>
          </a:p>
          <a:p>
            <a:pPr eaLnBrk="1" fontAlgn="auto" hangingPunct="1">
              <a:buFont typeface="Century Gothic" panose="020B0502020202020204" pitchFamily="34" charset="0"/>
              <a:buChar char="−"/>
              <a:defRPr/>
            </a:pPr>
            <a:r>
              <a:rPr lang="en-US" sz="2400" dirty="0"/>
              <a:t>Remaining funds = $16,750.00</a:t>
            </a:r>
          </a:p>
          <a:p>
            <a:pPr marL="0" indent="0" eaLnBrk="1" fontAlgn="auto" hangingPunct="1">
              <a:buFont typeface="Arial"/>
              <a:buNone/>
              <a:defRPr/>
            </a:pPr>
            <a:endParaRPr lang="en-US" dirty="0"/>
          </a:p>
          <a:p>
            <a:pPr marL="0" indent="0" eaLnBrk="1" fontAlgn="auto" hangingPunct="1">
              <a:buFont typeface="Arial"/>
              <a:buNone/>
              <a:defRPr/>
            </a:pPr>
            <a:endParaRPr lang="en-US" dirty="0"/>
          </a:p>
        </p:txBody>
      </p:sp>
      <p:sp>
        <p:nvSpPr>
          <p:cNvPr id="5" name="Text Placeholder 4"/>
          <p:cNvSpPr>
            <a:spLocks noGrp="1"/>
          </p:cNvSpPr>
          <p:nvPr>
            <p:ph type="body" sz="quarter" idx="3"/>
          </p:nvPr>
        </p:nvSpPr>
        <p:spPr>
          <a:xfrm>
            <a:off x="6443663" y="1838325"/>
            <a:ext cx="4603750" cy="576263"/>
          </a:xfrm>
        </p:spPr>
        <p:txBody>
          <a:bodyPr>
            <a:normAutofit/>
          </a:bodyPr>
          <a:lstStyle/>
          <a:p>
            <a:pPr eaLnBrk="1" fontAlgn="auto" hangingPunct="1">
              <a:buFont typeface="Arial"/>
              <a:buNone/>
              <a:defRPr/>
            </a:pPr>
            <a:r>
              <a:rPr lang="en-US" sz="2800" dirty="0"/>
              <a:t>2022 Reserves Final</a:t>
            </a:r>
          </a:p>
        </p:txBody>
      </p:sp>
      <p:sp>
        <p:nvSpPr>
          <p:cNvPr id="6" name="Content Placeholder 5"/>
          <p:cNvSpPr>
            <a:spLocks noGrp="1"/>
          </p:cNvSpPr>
          <p:nvPr>
            <p:ph sz="quarter" idx="4"/>
          </p:nvPr>
        </p:nvSpPr>
        <p:spPr>
          <a:xfrm>
            <a:off x="6173790" y="2600326"/>
            <a:ext cx="5704866" cy="3457574"/>
          </a:xfrm>
        </p:spPr>
        <p:txBody>
          <a:bodyPr>
            <a:normAutofit/>
          </a:bodyPr>
          <a:lstStyle/>
          <a:p>
            <a:pPr eaLnBrk="1" fontAlgn="auto" hangingPunct="1">
              <a:buFont typeface="Century Gothic" panose="020B0502020202020204" pitchFamily="34" charset="0"/>
              <a:buChar char="+"/>
              <a:defRPr/>
            </a:pPr>
            <a:r>
              <a:rPr lang="en-US" sz="2400" dirty="0"/>
              <a:t>Annual Lease Fees = $16,750.00 </a:t>
            </a:r>
          </a:p>
          <a:p>
            <a:pPr>
              <a:buFont typeface="Times New Roman" panose="02020603050405020304" pitchFamily="18" charset="0"/>
              <a:buChar char="─"/>
              <a:defRPr/>
            </a:pPr>
            <a:r>
              <a:rPr lang="en-US" sz="2400" dirty="0"/>
              <a:t>  No upgrades in 2022</a:t>
            </a:r>
            <a:endParaRPr lang="en-US" sz="2400" dirty="0">
              <a:solidFill>
                <a:srgbClr val="FF0000"/>
              </a:solidFill>
            </a:endParaRPr>
          </a:p>
          <a:p>
            <a:pPr marL="0" indent="0" eaLnBrk="1" fontAlgn="auto" hangingPunct="1">
              <a:buNone/>
              <a:defRPr/>
            </a:pPr>
            <a:r>
              <a:rPr lang="en-US" sz="2400" dirty="0"/>
              <a:t>Total Reserves expense = $0</a:t>
            </a:r>
          </a:p>
          <a:p>
            <a:pPr eaLnBrk="1" fontAlgn="auto" hangingPunct="1">
              <a:buFont typeface="Century Gothic" panose="020B0502020202020204" pitchFamily="34" charset="0"/>
              <a:buChar char="−"/>
              <a:defRPr/>
            </a:pPr>
            <a:r>
              <a:rPr lang="en-US" sz="2400" dirty="0"/>
              <a:t>Total of Remaining Reserves = $16,750.00</a:t>
            </a:r>
          </a:p>
          <a:p>
            <a:pPr marL="0" indent="0" eaLnBrk="1" fontAlgn="auto" hangingPunct="1">
              <a:buNone/>
              <a:defRPr/>
            </a:pPr>
            <a:endParaRPr lang="en-US" dirty="0"/>
          </a:p>
        </p:txBody>
      </p:sp>
    </p:spTree>
    <p:extLst>
      <p:ext uri="{BB962C8B-B14F-4D97-AF65-F5344CB8AC3E}">
        <p14:creationId xmlns:p14="http://schemas.microsoft.com/office/powerpoint/2010/main" val="1170602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6249E-8504-45E8-AF5B-E54F29A48B05}"/>
              </a:ext>
            </a:extLst>
          </p:cNvPr>
          <p:cNvSpPr>
            <a:spLocks noGrp="1"/>
          </p:cNvSpPr>
          <p:nvPr>
            <p:ph type="title"/>
          </p:nvPr>
        </p:nvSpPr>
        <p:spPr>
          <a:xfrm>
            <a:off x="838199" y="365125"/>
            <a:ext cx="10946363" cy="1325563"/>
          </a:xfrm>
        </p:spPr>
        <p:txBody>
          <a:bodyPr/>
          <a:lstStyle/>
          <a:p>
            <a:r>
              <a:rPr lang="en-US" b="1" dirty="0"/>
              <a:t>2023 Annual Maintenance Fee Increase</a:t>
            </a:r>
          </a:p>
        </p:txBody>
      </p:sp>
      <p:sp>
        <p:nvSpPr>
          <p:cNvPr id="3" name="Content Placeholder 2">
            <a:extLst>
              <a:ext uri="{FF2B5EF4-FFF2-40B4-BE49-F238E27FC236}">
                <a16:creationId xmlns:a16="http://schemas.microsoft.com/office/drawing/2014/main" id="{63D1B501-97EF-46F7-8EB7-148EE0E2C3E2}"/>
              </a:ext>
            </a:extLst>
          </p:cNvPr>
          <p:cNvSpPr>
            <a:spLocks noGrp="1"/>
          </p:cNvSpPr>
          <p:nvPr>
            <p:ph idx="1"/>
          </p:nvPr>
        </p:nvSpPr>
        <p:spPr>
          <a:xfrm>
            <a:off x="838200" y="1690688"/>
            <a:ext cx="10832024" cy="4973583"/>
          </a:xfrm>
        </p:spPr>
        <p:txBody>
          <a:bodyPr>
            <a:normAutofit lnSpcReduction="10000"/>
          </a:bodyPr>
          <a:lstStyle/>
          <a:p>
            <a:r>
              <a:rPr lang="en-US" dirty="0"/>
              <a:t>In 2023 we had to Increase the Annual Fee by $50.00 per slip</a:t>
            </a:r>
          </a:p>
          <a:p>
            <a:r>
              <a:rPr lang="en-US" dirty="0"/>
              <a:t> The increase was a combination of 3 factors</a:t>
            </a:r>
          </a:p>
          <a:p>
            <a:pPr lvl="1"/>
            <a:r>
              <a:rPr lang="en-US" dirty="0"/>
              <a:t>Cost of Martial and Labor continues to increase</a:t>
            </a:r>
          </a:p>
          <a:p>
            <a:pPr lvl="1"/>
            <a:r>
              <a:rPr lang="en-US" dirty="0"/>
              <a:t>Monetary County 3 years Dock Fees Increase</a:t>
            </a:r>
          </a:p>
          <a:p>
            <a:pPr lvl="2"/>
            <a:r>
              <a:rPr lang="en-US" b="1" dirty="0"/>
              <a:t>2020- $3,600.00</a:t>
            </a:r>
            <a:r>
              <a:rPr lang="en-US" dirty="0"/>
              <a:t>, </a:t>
            </a:r>
            <a:r>
              <a:rPr lang="en-US" b="1" dirty="0">
                <a:solidFill>
                  <a:srgbClr val="0070C0"/>
                </a:solidFill>
              </a:rPr>
              <a:t>2021 - $8,800.00</a:t>
            </a:r>
            <a:r>
              <a:rPr lang="en-US" b="1" dirty="0"/>
              <a:t>, </a:t>
            </a:r>
            <a:r>
              <a:rPr lang="en-US" b="1" dirty="0">
                <a:solidFill>
                  <a:schemeClr val="accent4">
                    <a:lumMod val="75000"/>
                  </a:schemeClr>
                </a:solidFill>
              </a:rPr>
              <a:t>2022 - $11,900.00, </a:t>
            </a:r>
            <a:r>
              <a:rPr lang="en-US" b="1" dirty="0">
                <a:solidFill>
                  <a:srgbClr val="C00000"/>
                </a:solidFill>
              </a:rPr>
              <a:t>2023</a:t>
            </a:r>
            <a:r>
              <a:rPr lang="en-US" b="1" dirty="0"/>
              <a:t> </a:t>
            </a:r>
            <a:r>
              <a:rPr lang="en-US" b="1" dirty="0">
                <a:solidFill>
                  <a:srgbClr val="C00000"/>
                </a:solidFill>
              </a:rPr>
              <a:t>- $14,280.00</a:t>
            </a:r>
            <a:r>
              <a:rPr lang="en-US" b="1" dirty="0"/>
              <a:t> </a:t>
            </a:r>
            <a:endParaRPr lang="en-US" dirty="0"/>
          </a:p>
          <a:p>
            <a:pPr lvl="1"/>
            <a:r>
              <a:rPr lang="en-US" dirty="0"/>
              <a:t>Insurance – Oak Shores discovered that we were under insured </a:t>
            </a:r>
          </a:p>
          <a:p>
            <a:pPr lvl="2"/>
            <a:r>
              <a:rPr lang="en-US" dirty="0"/>
              <a:t>Readjustments increased our portion significantly – </a:t>
            </a:r>
            <a:r>
              <a:rPr lang="en-US" b="1" dirty="0">
                <a:solidFill>
                  <a:schemeClr val="accent2">
                    <a:lumMod val="75000"/>
                  </a:schemeClr>
                </a:solidFill>
              </a:rPr>
              <a:t>2019 - $6,833.00</a:t>
            </a:r>
            <a:r>
              <a:rPr lang="en-US" dirty="0"/>
              <a:t>, </a:t>
            </a:r>
            <a:r>
              <a:rPr lang="en-US" b="1" dirty="0"/>
              <a:t>2020 - $10,652.00, </a:t>
            </a:r>
            <a:r>
              <a:rPr lang="en-US" b="1" dirty="0">
                <a:solidFill>
                  <a:srgbClr val="0070C0"/>
                </a:solidFill>
              </a:rPr>
              <a:t>2021 -$12,000.00 </a:t>
            </a:r>
            <a:r>
              <a:rPr lang="en-US" sz="1700" b="1" dirty="0"/>
              <a:t>(Around 10% of Oak Shore cost)</a:t>
            </a:r>
          </a:p>
          <a:p>
            <a:pPr lvl="2"/>
            <a:r>
              <a:rPr lang="en-US" sz="1800" b="1" dirty="0"/>
              <a:t>Added Liability Insurance – This insurance charge -  2022 - </a:t>
            </a:r>
            <a:r>
              <a:rPr lang="en-US" sz="1800" b="1" dirty="0">
                <a:solidFill>
                  <a:srgbClr val="0070C0"/>
                </a:solidFill>
              </a:rPr>
              <a:t>$3,360.00 </a:t>
            </a:r>
            <a:r>
              <a:rPr lang="en-US" sz="1800" b="1" dirty="0"/>
              <a:t>- $17,000.00</a:t>
            </a:r>
          </a:p>
          <a:p>
            <a:pPr lvl="2"/>
            <a:endParaRPr lang="en-US" dirty="0"/>
          </a:p>
          <a:p>
            <a:r>
              <a:rPr lang="en-US" dirty="0"/>
              <a:t>Dock Fees 2023 – Docks $250.00 per dock – 4 x250=$1,000.00</a:t>
            </a:r>
          </a:p>
          <a:p>
            <a:pPr lvl="6"/>
            <a:r>
              <a:rPr lang="en-US" sz="2800" dirty="0"/>
              <a:t>Slips - $80.00 per slip 166 x 80 = $13,280.00</a:t>
            </a:r>
          </a:p>
          <a:p>
            <a:pPr lvl="6"/>
            <a:r>
              <a:rPr lang="en-US" sz="2800" dirty="0"/>
              <a:t>Total of </a:t>
            </a:r>
            <a:r>
              <a:rPr lang="en-US" sz="2800" dirty="0">
                <a:solidFill>
                  <a:srgbClr val="0070C0"/>
                </a:solidFill>
              </a:rPr>
              <a:t>$14,280.00 (paid $13,800.00) </a:t>
            </a:r>
          </a:p>
        </p:txBody>
      </p:sp>
      <p:sp>
        <p:nvSpPr>
          <p:cNvPr id="4" name="TextBox 3">
            <a:extLst>
              <a:ext uri="{FF2B5EF4-FFF2-40B4-BE49-F238E27FC236}">
                <a16:creationId xmlns:a16="http://schemas.microsoft.com/office/drawing/2014/main" id="{712FD771-D142-5509-1200-818735D71B3C}"/>
              </a:ext>
            </a:extLst>
          </p:cNvPr>
          <p:cNvSpPr txBox="1"/>
          <p:nvPr/>
        </p:nvSpPr>
        <p:spPr>
          <a:xfrm>
            <a:off x="-13264" y="6492875"/>
            <a:ext cx="12333505" cy="369332"/>
          </a:xfrm>
          <a:prstGeom prst="rect">
            <a:avLst/>
          </a:prstGeom>
          <a:solidFill>
            <a:srgbClr val="0070C0"/>
          </a:solidFill>
        </p:spPr>
        <p:txBody>
          <a:bodyPr wrap="none" rtlCol="0">
            <a:spAutoFit/>
          </a:bodyPr>
          <a:lstStyle/>
          <a:p>
            <a:r>
              <a:rPr lang="en-US" dirty="0">
                <a:solidFill>
                  <a:schemeClr val="bg1"/>
                </a:solidFill>
              </a:rPr>
              <a:t>Note: In 2022 Monterey County change the method of charging to any dock under the high-water mark will be charge for that year</a:t>
            </a:r>
          </a:p>
        </p:txBody>
      </p:sp>
    </p:spTree>
    <p:extLst>
      <p:ext uri="{BB962C8B-B14F-4D97-AF65-F5344CB8AC3E}">
        <p14:creationId xmlns:p14="http://schemas.microsoft.com/office/powerpoint/2010/main" val="786588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66997-EE8D-4266-98B6-6DF7CDB697A8}"/>
              </a:ext>
            </a:extLst>
          </p:cNvPr>
          <p:cNvSpPr>
            <a:spLocks noGrp="1"/>
          </p:cNvSpPr>
          <p:nvPr>
            <p:ph type="title"/>
          </p:nvPr>
        </p:nvSpPr>
        <p:spPr/>
        <p:txBody>
          <a:bodyPr/>
          <a:lstStyle/>
          <a:p>
            <a:r>
              <a:rPr lang="en-US" b="1" dirty="0"/>
              <a:t>New Dock Fees </a:t>
            </a:r>
          </a:p>
        </p:txBody>
      </p:sp>
      <p:sp>
        <p:nvSpPr>
          <p:cNvPr id="3" name="Content Placeholder 2">
            <a:extLst>
              <a:ext uri="{FF2B5EF4-FFF2-40B4-BE49-F238E27FC236}">
                <a16:creationId xmlns:a16="http://schemas.microsoft.com/office/drawing/2014/main" id="{756B2F74-1925-433A-834B-A16E0CFD089B}"/>
              </a:ext>
            </a:extLst>
          </p:cNvPr>
          <p:cNvSpPr>
            <a:spLocks noGrp="1"/>
          </p:cNvSpPr>
          <p:nvPr>
            <p:ph idx="1"/>
          </p:nvPr>
        </p:nvSpPr>
        <p:spPr>
          <a:xfrm>
            <a:off x="838200" y="1530220"/>
            <a:ext cx="10515600" cy="5047862"/>
          </a:xfrm>
        </p:spPr>
        <p:txBody>
          <a:bodyPr>
            <a:normAutofit fontScale="92500" lnSpcReduction="10000"/>
          </a:bodyPr>
          <a:lstStyle/>
          <a:p>
            <a:r>
              <a:rPr lang="en-US" b="1" dirty="0"/>
              <a:t>Dock Fees 2021 </a:t>
            </a:r>
            <a:r>
              <a:rPr lang="en-US" dirty="0"/>
              <a:t>– Docks $150.00 per dock – (6) 4 x150=$600.00 </a:t>
            </a:r>
          </a:p>
          <a:p>
            <a:pPr lvl="6"/>
            <a:r>
              <a:rPr lang="en-US" sz="2800" dirty="0"/>
              <a:t>Slips - $50.00 per slip 166 x 50 = $8,300.00</a:t>
            </a:r>
          </a:p>
          <a:p>
            <a:pPr lvl="6"/>
            <a:r>
              <a:rPr lang="en-US" sz="2800" dirty="0"/>
              <a:t>Total of </a:t>
            </a:r>
            <a:r>
              <a:rPr lang="en-US" sz="2800" dirty="0">
                <a:solidFill>
                  <a:srgbClr val="0070C0"/>
                </a:solidFill>
              </a:rPr>
              <a:t>$8,800.00 </a:t>
            </a:r>
            <a:endParaRPr lang="en-US" sz="2200" dirty="0">
              <a:solidFill>
                <a:srgbClr val="0070C0"/>
              </a:solidFill>
            </a:endParaRPr>
          </a:p>
          <a:p>
            <a:pPr lvl="6"/>
            <a:r>
              <a:rPr lang="en-US" sz="2800" dirty="0">
                <a:solidFill>
                  <a:srgbClr val="FF0000"/>
                </a:solidFill>
              </a:rPr>
              <a:t>Annual Fee Increase of $100.00 per slip</a:t>
            </a:r>
          </a:p>
          <a:p>
            <a:r>
              <a:rPr lang="en-US" b="1" dirty="0"/>
              <a:t>Dock Fees 2022 </a:t>
            </a:r>
            <a:r>
              <a:rPr lang="en-US" dirty="0"/>
              <a:t>– Docks $200.00 per dock – 4 x 200=$800.00</a:t>
            </a:r>
          </a:p>
          <a:p>
            <a:pPr lvl="6"/>
            <a:r>
              <a:rPr lang="en-US" sz="2800" dirty="0"/>
              <a:t>Slips - $65.00 per slip 166 x 65 = $10,790.00</a:t>
            </a:r>
          </a:p>
          <a:p>
            <a:pPr lvl="6"/>
            <a:r>
              <a:rPr lang="en-US" sz="2800" dirty="0"/>
              <a:t>Total of </a:t>
            </a:r>
            <a:r>
              <a:rPr lang="en-US" sz="2800" dirty="0">
                <a:solidFill>
                  <a:srgbClr val="0070C0"/>
                </a:solidFill>
              </a:rPr>
              <a:t>$11,590.00</a:t>
            </a:r>
          </a:p>
          <a:p>
            <a:pPr lvl="6"/>
            <a:r>
              <a:rPr lang="en-US" sz="2800" dirty="0">
                <a:solidFill>
                  <a:srgbClr val="00B050"/>
                </a:solidFill>
              </a:rPr>
              <a:t>No Annual Fee Increase</a:t>
            </a:r>
          </a:p>
          <a:p>
            <a:r>
              <a:rPr lang="en-US" b="1" dirty="0"/>
              <a:t>Dock Fees 2023 </a:t>
            </a:r>
            <a:r>
              <a:rPr lang="en-US" dirty="0"/>
              <a:t>– Docks $250.00 per dock – 4 x 250=$1,000.00</a:t>
            </a:r>
          </a:p>
          <a:p>
            <a:pPr lvl="6"/>
            <a:r>
              <a:rPr lang="en-US" sz="2800" dirty="0"/>
              <a:t>Slips - $80.00 per slip 166 x 80 = $13,280.00</a:t>
            </a:r>
          </a:p>
          <a:p>
            <a:pPr lvl="6"/>
            <a:r>
              <a:rPr lang="en-US" sz="2800" dirty="0"/>
              <a:t>Total of </a:t>
            </a:r>
            <a:r>
              <a:rPr lang="en-US" sz="2800" dirty="0">
                <a:solidFill>
                  <a:srgbClr val="0070C0"/>
                </a:solidFill>
              </a:rPr>
              <a:t>$14,280.00</a:t>
            </a:r>
          </a:p>
          <a:p>
            <a:pPr lvl="6"/>
            <a:r>
              <a:rPr lang="en-US" sz="2800" dirty="0">
                <a:solidFill>
                  <a:srgbClr val="FF0000"/>
                </a:solidFill>
              </a:rPr>
              <a:t>Annual Fee Increase of $50.00 per slip </a:t>
            </a:r>
            <a:endParaRPr lang="en-US" sz="2200" dirty="0">
              <a:solidFill>
                <a:srgbClr val="FF0000"/>
              </a:solidFill>
            </a:endParaRPr>
          </a:p>
          <a:p>
            <a:endParaRPr lang="en-US" dirty="0"/>
          </a:p>
        </p:txBody>
      </p:sp>
      <p:sp>
        <p:nvSpPr>
          <p:cNvPr id="4" name="TextBox 3">
            <a:extLst>
              <a:ext uri="{FF2B5EF4-FFF2-40B4-BE49-F238E27FC236}">
                <a16:creationId xmlns:a16="http://schemas.microsoft.com/office/drawing/2014/main" id="{825954E8-1102-D991-14CE-823749C5362F}"/>
              </a:ext>
            </a:extLst>
          </p:cNvPr>
          <p:cNvSpPr txBox="1"/>
          <p:nvPr/>
        </p:nvSpPr>
        <p:spPr>
          <a:xfrm>
            <a:off x="0" y="6393416"/>
            <a:ext cx="12333505" cy="369332"/>
          </a:xfrm>
          <a:prstGeom prst="rect">
            <a:avLst/>
          </a:prstGeom>
          <a:solidFill>
            <a:srgbClr val="0070C0"/>
          </a:solidFill>
        </p:spPr>
        <p:txBody>
          <a:bodyPr wrap="none" rtlCol="0">
            <a:spAutoFit/>
          </a:bodyPr>
          <a:lstStyle/>
          <a:p>
            <a:r>
              <a:rPr lang="en-US" dirty="0">
                <a:solidFill>
                  <a:schemeClr val="bg1"/>
                </a:solidFill>
              </a:rPr>
              <a:t>Note: In 2022 Monterey County change the method of charging to any dock under the high-water mark will be charge for that year</a:t>
            </a:r>
          </a:p>
        </p:txBody>
      </p:sp>
    </p:spTree>
    <p:extLst>
      <p:ext uri="{BB962C8B-B14F-4D97-AF65-F5344CB8AC3E}">
        <p14:creationId xmlns:p14="http://schemas.microsoft.com/office/powerpoint/2010/main" val="3222687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Introduction</a:t>
            </a:r>
          </a:p>
        </p:txBody>
      </p:sp>
      <p:sp>
        <p:nvSpPr>
          <p:cNvPr id="3" name="Content Placeholder 2"/>
          <p:cNvSpPr>
            <a:spLocks noGrp="1"/>
          </p:cNvSpPr>
          <p:nvPr>
            <p:ph idx="1"/>
          </p:nvPr>
        </p:nvSpPr>
        <p:spPr>
          <a:solidFill>
            <a:schemeClr val="bg1">
              <a:lumMod val="65000"/>
            </a:schemeClr>
          </a:solidFill>
        </p:spPr>
        <p:txBody>
          <a:bodyPr/>
          <a:lstStyle/>
          <a:p>
            <a:pPr eaLnBrk="1" fontAlgn="auto" hangingPunct="1">
              <a:buFont typeface="Arial"/>
              <a:buChar char="•"/>
              <a:defRPr/>
            </a:pPr>
            <a:r>
              <a:rPr lang="en-US" sz="2400" b="1" dirty="0"/>
              <a:t>Bob Busick – Member</a:t>
            </a:r>
          </a:p>
          <a:p>
            <a:pPr eaLnBrk="1" fontAlgn="auto" hangingPunct="1">
              <a:buFont typeface="Arial"/>
              <a:buChar char="•"/>
              <a:defRPr/>
            </a:pPr>
            <a:r>
              <a:rPr lang="en-US" sz="2400" b="1" dirty="0"/>
              <a:t>Craig Stolz - Member</a:t>
            </a:r>
          </a:p>
          <a:p>
            <a:pPr>
              <a:buFont typeface="Arial"/>
              <a:buChar char="•"/>
              <a:defRPr/>
            </a:pPr>
            <a:r>
              <a:rPr lang="en-US" sz="2400" b="1" dirty="0"/>
              <a:t>Ivan Wheeler – Member</a:t>
            </a:r>
          </a:p>
          <a:p>
            <a:pPr eaLnBrk="1" fontAlgn="auto" hangingPunct="1">
              <a:buFont typeface="Arial"/>
              <a:buChar char="•"/>
              <a:defRPr/>
            </a:pPr>
            <a:r>
              <a:rPr lang="en-US" sz="2400" b="1" dirty="0"/>
              <a:t>Randy Gillenwater – Member/Boards Liaison</a:t>
            </a:r>
          </a:p>
          <a:p>
            <a:pPr eaLnBrk="1" fontAlgn="auto" hangingPunct="1">
              <a:buFont typeface="Arial"/>
              <a:buChar char="•"/>
              <a:defRPr/>
            </a:pPr>
            <a:r>
              <a:rPr lang="en-US" sz="2400" b="1" dirty="0"/>
              <a:t>Hollie - Smith Construction – Service Contractor</a:t>
            </a:r>
          </a:p>
          <a:p>
            <a:pPr eaLnBrk="1" fontAlgn="auto" hangingPunct="1">
              <a:buFont typeface="Arial"/>
              <a:buChar char="•"/>
              <a:defRPr/>
            </a:pPr>
            <a:r>
              <a:rPr lang="en-US" sz="2400" b="1" dirty="0"/>
              <a:t>Mike Everett – Lead</a:t>
            </a:r>
          </a:p>
          <a:p>
            <a:pPr eaLnBrk="1" fontAlgn="auto" hangingPunct="1">
              <a:buFont typeface="Arial"/>
              <a:buChar char="•"/>
              <a:defRPr/>
            </a:pPr>
            <a:endParaRPr lang="en-US" dirty="0">
              <a:solidFill>
                <a:srgbClr val="0070C0"/>
              </a:solidFill>
            </a:endParaRPr>
          </a:p>
          <a:p>
            <a:pPr eaLnBrk="1" fontAlgn="auto" hangingPunct="1">
              <a:buFont typeface="Arial"/>
              <a:buChar char="•"/>
              <a:defRPr/>
            </a:pPr>
            <a:endParaRPr lang="en-US" dirty="0">
              <a:solidFill>
                <a:srgbClr val="0070C0"/>
              </a:solidFill>
            </a:endParaRPr>
          </a:p>
        </p:txBody>
      </p:sp>
    </p:spTree>
    <p:extLst>
      <p:ext uri="{BB962C8B-B14F-4D97-AF65-F5344CB8AC3E}">
        <p14:creationId xmlns:p14="http://schemas.microsoft.com/office/powerpoint/2010/main" val="2836376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b="1" dirty="0"/>
              <a:t>2023 Budget – Annual Fees</a:t>
            </a:r>
          </a:p>
        </p:txBody>
      </p:sp>
      <p:sp>
        <p:nvSpPr>
          <p:cNvPr id="3" name="Content Placeholder 2"/>
          <p:cNvSpPr>
            <a:spLocks noGrp="1"/>
          </p:cNvSpPr>
          <p:nvPr>
            <p:ph idx="1"/>
          </p:nvPr>
        </p:nvSpPr>
        <p:spPr>
          <a:xfrm>
            <a:off x="913774" y="2114550"/>
            <a:ext cx="10363826" cy="4100513"/>
          </a:xfrm>
        </p:spPr>
        <p:txBody>
          <a:bodyPr>
            <a:normAutofit/>
          </a:bodyPr>
          <a:lstStyle/>
          <a:p>
            <a:pPr marL="0" indent="0" eaLnBrk="1" fontAlgn="auto" hangingPunct="1">
              <a:buFont typeface="Arial"/>
              <a:buNone/>
              <a:defRPr/>
            </a:pPr>
            <a:r>
              <a:rPr lang="en-US" sz="2600" b="1" dirty="0">
                <a:solidFill>
                  <a:srgbClr val="0070C0"/>
                </a:solidFill>
              </a:rPr>
              <a:t> </a:t>
            </a:r>
            <a:r>
              <a:rPr lang="en-US" b="1" dirty="0"/>
              <a:t>Annual Lease Fees</a:t>
            </a:r>
          </a:p>
          <a:p>
            <a:pPr lvl="1" eaLnBrk="1" fontAlgn="auto" hangingPunct="1">
              <a:buFont typeface="Arial"/>
              <a:buChar char="•"/>
              <a:defRPr/>
            </a:pPr>
            <a:r>
              <a:rPr lang="en-US" b="1" dirty="0"/>
              <a:t>166 slips at </a:t>
            </a:r>
            <a:r>
              <a:rPr lang="en-US" b="1" dirty="0">
                <a:solidFill>
                  <a:srgbClr val="4774C5"/>
                </a:solidFill>
              </a:rPr>
              <a:t>*</a:t>
            </a:r>
            <a:r>
              <a:rPr lang="en-US" b="1" dirty="0">
                <a:solidFill>
                  <a:srgbClr val="0070C0"/>
                </a:solidFill>
              </a:rPr>
              <a:t>$450.00 </a:t>
            </a:r>
            <a:r>
              <a:rPr lang="en-US" b="1" dirty="0"/>
              <a:t>per slip = $74,700.00 </a:t>
            </a:r>
          </a:p>
          <a:p>
            <a:pPr lvl="1" eaLnBrk="1" fontAlgn="auto" hangingPunct="1">
              <a:buFont typeface="Arial"/>
              <a:buChar char="•"/>
              <a:defRPr/>
            </a:pPr>
            <a:r>
              <a:rPr lang="en-US" b="1" dirty="0"/>
              <a:t>3 Jet Skis slips at </a:t>
            </a:r>
            <a:r>
              <a:rPr lang="en-US" b="1" dirty="0">
                <a:solidFill>
                  <a:srgbClr val="4774C5"/>
                </a:solidFill>
              </a:rPr>
              <a:t>*</a:t>
            </a:r>
            <a:r>
              <a:rPr lang="en-US" b="1" dirty="0">
                <a:solidFill>
                  <a:srgbClr val="0070C0"/>
                </a:solidFill>
              </a:rPr>
              <a:t>$275.00</a:t>
            </a:r>
            <a:r>
              <a:rPr lang="en-US" b="1" dirty="0"/>
              <a:t> per jet ski slip = $825.00</a:t>
            </a:r>
          </a:p>
          <a:p>
            <a:pPr lvl="1" eaLnBrk="1" fontAlgn="auto" hangingPunct="1">
              <a:buFont typeface="Arial"/>
              <a:buChar char="•"/>
              <a:defRPr/>
            </a:pPr>
            <a:r>
              <a:rPr lang="en-US" b="1" dirty="0"/>
              <a:t>Total = $75,525.00</a:t>
            </a:r>
          </a:p>
          <a:p>
            <a:pPr lvl="2" eaLnBrk="1" fontAlgn="auto" hangingPunct="1">
              <a:buFont typeface="Arial"/>
              <a:buChar char="•"/>
              <a:defRPr/>
            </a:pPr>
            <a:r>
              <a:rPr lang="en-US" dirty="0"/>
              <a:t>$350.00 per slip – annual operating expenses = $58,100.00</a:t>
            </a:r>
          </a:p>
          <a:p>
            <a:pPr lvl="2" eaLnBrk="1" fontAlgn="auto" hangingPunct="1">
              <a:buFont typeface="Arial"/>
              <a:buChar char="•"/>
              <a:defRPr/>
            </a:pPr>
            <a:r>
              <a:rPr lang="en-US" dirty="0"/>
              <a:t>$250.00 per Jet ski slip – annual operating expenses = $750.00</a:t>
            </a:r>
          </a:p>
          <a:p>
            <a:pPr lvl="3" eaLnBrk="1" fontAlgn="auto" hangingPunct="1">
              <a:buFont typeface="Arial"/>
              <a:buChar char="•"/>
              <a:defRPr/>
            </a:pPr>
            <a:r>
              <a:rPr lang="en-US" sz="2000" b="1" dirty="0"/>
              <a:t>Total operating expenses = $58,850.00</a:t>
            </a:r>
          </a:p>
          <a:p>
            <a:pPr lvl="2" eaLnBrk="1" fontAlgn="auto" hangingPunct="1">
              <a:buFont typeface="Arial"/>
              <a:buChar char="•"/>
              <a:defRPr/>
            </a:pPr>
            <a:r>
              <a:rPr lang="en-US" dirty="0"/>
              <a:t>$100.00 per slip – annual reserve expenses = $16,600.00</a:t>
            </a:r>
          </a:p>
          <a:p>
            <a:pPr lvl="2" eaLnBrk="1" fontAlgn="auto" hangingPunct="1">
              <a:buFont typeface="Arial"/>
              <a:buChar char="•"/>
              <a:defRPr/>
            </a:pPr>
            <a:r>
              <a:rPr lang="en-US" dirty="0"/>
              <a:t>$50.00 per jet ski slip – annual reserve expenses = $150.00</a:t>
            </a:r>
          </a:p>
          <a:p>
            <a:pPr lvl="3" eaLnBrk="1" fontAlgn="auto" hangingPunct="1">
              <a:buFont typeface="Arial"/>
              <a:buChar char="•"/>
              <a:defRPr/>
            </a:pPr>
            <a:r>
              <a:rPr lang="en-US" sz="2000" b="1" dirty="0"/>
              <a:t>Total capital expenses/reserves = $16,750.00</a:t>
            </a:r>
          </a:p>
          <a:p>
            <a:pPr eaLnBrk="1" fontAlgn="auto" hangingPunct="1">
              <a:buFont typeface="Arial"/>
              <a:buChar char="•"/>
              <a:defRPr/>
            </a:pPr>
            <a:endParaRPr lang="en-US" dirty="0"/>
          </a:p>
        </p:txBody>
      </p:sp>
      <p:sp>
        <p:nvSpPr>
          <p:cNvPr id="4" name="TextBox 3">
            <a:extLst>
              <a:ext uri="{FF2B5EF4-FFF2-40B4-BE49-F238E27FC236}">
                <a16:creationId xmlns:a16="http://schemas.microsoft.com/office/drawing/2014/main" id="{35253DBF-AC28-4F36-B983-9E9EA8F67D94}"/>
              </a:ext>
            </a:extLst>
          </p:cNvPr>
          <p:cNvSpPr txBox="1"/>
          <p:nvPr/>
        </p:nvSpPr>
        <p:spPr>
          <a:xfrm>
            <a:off x="1249437" y="6123543"/>
            <a:ext cx="4237122" cy="369332"/>
          </a:xfrm>
          <a:prstGeom prst="rect">
            <a:avLst/>
          </a:prstGeom>
          <a:noFill/>
        </p:spPr>
        <p:txBody>
          <a:bodyPr wrap="none" rtlCol="0">
            <a:spAutoFit/>
          </a:bodyPr>
          <a:lstStyle/>
          <a:p>
            <a:r>
              <a:rPr lang="en-US" dirty="0">
                <a:solidFill>
                  <a:srgbClr val="0070C0"/>
                </a:solidFill>
              </a:rPr>
              <a:t>* Increase of $50 Annual Maintenance Fees</a:t>
            </a:r>
          </a:p>
        </p:txBody>
      </p:sp>
    </p:spTree>
    <p:extLst>
      <p:ext uri="{BB962C8B-B14F-4D97-AF65-F5344CB8AC3E}">
        <p14:creationId xmlns:p14="http://schemas.microsoft.com/office/powerpoint/2010/main" val="3851496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511175"/>
            <a:ext cx="11287125" cy="1233488"/>
          </a:xfrm>
        </p:spPr>
        <p:txBody>
          <a:bodyPr>
            <a:normAutofit fontScale="90000"/>
          </a:bodyPr>
          <a:lstStyle/>
          <a:p>
            <a:pPr eaLnBrk="1" fontAlgn="auto" hangingPunct="1">
              <a:spcAft>
                <a:spcPts val="0"/>
              </a:spcAft>
              <a:defRPr/>
            </a:pPr>
            <a:r>
              <a:rPr lang="en-US" sz="4000" b="1" dirty="0"/>
              <a:t>2023 Budget - Submitted</a:t>
            </a:r>
            <a:br>
              <a:rPr lang="en-US" sz="4000" dirty="0"/>
            </a:br>
            <a:br>
              <a:rPr lang="en-US" sz="3600" dirty="0"/>
            </a:br>
            <a:r>
              <a:rPr lang="en-US" sz="1800" b="1" dirty="0"/>
              <a:t>Annual Expenses - Dock movement, general maintenance, licensees, insurance, administration cost</a:t>
            </a:r>
            <a:br>
              <a:rPr lang="en-US" sz="3600" b="1" dirty="0"/>
            </a:br>
            <a:endParaRPr lang="en-US" sz="3600" dirty="0"/>
          </a:p>
        </p:txBody>
      </p:sp>
      <p:sp>
        <p:nvSpPr>
          <p:cNvPr id="3" name="Text Placeholder 2"/>
          <p:cNvSpPr>
            <a:spLocks noGrp="1"/>
          </p:cNvSpPr>
          <p:nvPr>
            <p:ph type="body" idx="1"/>
          </p:nvPr>
        </p:nvSpPr>
        <p:spPr>
          <a:xfrm>
            <a:off x="1440473" y="1662479"/>
            <a:ext cx="4589463" cy="576263"/>
          </a:xfrm>
        </p:spPr>
        <p:txBody>
          <a:bodyPr/>
          <a:lstStyle/>
          <a:p>
            <a:pPr eaLnBrk="1" fontAlgn="auto" hangingPunct="1">
              <a:buFont typeface="Arial"/>
              <a:buNone/>
              <a:defRPr/>
            </a:pPr>
            <a:r>
              <a:rPr lang="en-US" dirty="0"/>
              <a:t>2023 Operating Budget</a:t>
            </a:r>
          </a:p>
        </p:txBody>
      </p:sp>
      <p:sp>
        <p:nvSpPr>
          <p:cNvPr id="4" name="Content Placeholder 3"/>
          <p:cNvSpPr>
            <a:spLocks noGrp="1"/>
          </p:cNvSpPr>
          <p:nvPr>
            <p:ph sz="half" idx="2"/>
          </p:nvPr>
        </p:nvSpPr>
        <p:spPr>
          <a:xfrm>
            <a:off x="640373" y="2459648"/>
            <a:ext cx="5455627" cy="3756025"/>
          </a:xfrm>
        </p:spPr>
        <p:txBody>
          <a:bodyPr>
            <a:normAutofit fontScale="85000" lnSpcReduction="20000"/>
          </a:bodyPr>
          <a:lstStyle/>
          <a:p>
            <a:pPr eaLnBrk="1" fontAlgn="auto" hangingPunct="1">
              <a:buFont typeface="Century Gothic" panose="020B0502020202020204" pitchFamily="34" charset="0"/>
              <a:buChar char="+"/>
              <a:defRPr/>
            </a:pPr>
            <a:r>
              <a:rPr lang="en-US" sz="2400" dirty="0"/>
              <a:t>Annual Lease Fees = $58,850.00</a:t>
            </a:r>
          </a:p>
          <a:p>
            <a:pPr eaLnBrk="1" fontAlgn="auto" hangingPunct="1">
              <a:buFont typeface="Century Gothic" panose="020B0502020202020204" pitchFamily="34" charset="0"/>
              <a:buChar char="−"/>
              <a:defRPr/>
            </a:pPr>
            <a:r>
              <a:rPr lang="en-US" sz="2400" dirty="0"/>
              <a:t>Dock Maintenance &amp; adjustments = $25,000.00</a:t>
            </a:r>
          </a:p>
          <a:p>
            <a:pPr eaLnBrk="1" fontAlgn="auto" hangingPunct="1">
              <a:buFont typeface="Century Gothic" panose="020B0502020202020204" pitchFamily="34" charset="0"/>
              <a:buChar char="−"/>
              <a:defRPr/>
            </a:pPr>
            <a:r>
              <a:rPr lang="en-US" sz="2400" dirty="0"/>
              <a:t>Signage = $150.00</a:t>
            </a:r>
          </a:p>
          <a:p>
            <a:pPr eaLnBrk="1" fontAlgn="auto" hangingPunct="1">
              <a:buFont typeface="Century Gothic" panose="020B0502020202020204" pitchFamily="34" charset="0"/>
              <a:buChar char="−"/>
              <a:defRPr/>
            </a:pPr>
            <a:r>
              <a:rPr lang="en-US" sz="2400" dirty="0"/>
              <a:t>Locks = $200.00</a:t>
            </a:r>
          </a:p>
          <a:p>
            <a:pPr eaLnBrk="1" fontAlgn="auto" hangingPunct="1">
              <a:buFont typeface="Century Gothic" panose="020B0502020202020204" pitchFamily="34" charset="0"/>
              <a:buChar char="−"/>
              <a:defRPr/>
            </a:pPr>
            <a:r>
              <a:rPr lang="en-US" sz="2400" dirty="0"/>
              <a:t>Miscellaneous = $200.00 </a:t>
            </a:r>
          </a:p>
          <a:p>
            <a:pPr eaLnBrk="1" fontAlgn="auto" hangingPunct="1">
              <a:buFont typeface="Century Gothic" panose="020B0502020202020204" pitchFamily="34" charset="0"/>
              <a:buChar char="−"/>
              <a:defRPr/>
            </a:pPr>
            <a:r>
              <a:rPr lang="en-US" sz="2400" dirty="0"/>
              <a:t>OSCA Administration = </a:t>
            </a:r>
            <a:r>
              <a:rPr lang="en-US" sz="2400" b="1" dirty="0"/>
              <a:t>*</a:t>
            </a:r>
            <a:r>
              <a:rPr lang="en-US" sz="2400" dirty="0"/>
              <a:t>$700.00</a:t>
            </a:r>
          </a:p>
          <a:p>
            <a:pPr eaLnBrk="1" fontAlgn="auto" hangingPunct="1">
              <a:buFont typeface="Century Gothic" panose="020B0502020202020204" pitchFamily="34" charset="0"/>
              <a:buChar char="−"/>
              <a:defRPr/>
            </a:pPr>
            <a:r>
              <a:rPr lang="en-US" sz="2400" dirty="0"/>
              <a:t>Monterey County Fees = </a:t>
            </a:r>
            <a:r>
              <a:rPr lang="en-US" sz="2400" b="1" dirty="0"/>
              <a:t>*</a:t>
            </a:r>
            <a:r>
              <a:rPr lang="en-US" sz="2400" dirty="0"/>
              <a:t>$13,800.00 </a:t>
            </a:r>
          </a:p>
          <a:p>
            <a:pPr lvl="1">
              <a:buFont typeface="Century Gothic" panose="020B0502020202020204" pitchFamily="34" charset="0"/>
              <a:buChar char="−"/>
              <a:defRPr/>
            </a:pPr>
            <a:r>
              <a:rPr lang="en-US" sz="2000" dirty="0">
                <a:solidFill>
                  <a:srgbClr val="4774C5"/>
                </a:solidFill>
              </a:rPr>
              <a:t>3 year increase 2021, 2022, </a:t>
            </a:r>
            <a:r>
              <a:rPr lang="en-US" sz="2000" b="1" dirty="0">
                <a:solidFill>
                  <a:srgbClr val="4774C5"/>
                </a:solidFill>
              </a:rPr>
              <a:t>*</a:t>
            </a:r>
            <a:r>
              <a:rPr lang="en-US" sz="2000" dirty="0">
                <a:solidFill>
                  <a:srgbClr val="4774C5"/>
                </a:solidFill>
              </a:rPr>
              <a:t>2023</a:t>
            </a:r>
          </a:p>
          <a:p>
            <a:pPr eaLnBrk="1" fontAlgn="auto" hangingPunct="1">
              <a:buFont typeface="Century Gothic" panose="020B0502020202020204" pitchFamily="34" charset="0"/>
              <a:buChar char="−"/>
              <a:defRPr/>
            </a:pPr>
            <a:r>
              <a:rPr lang="en-US" sz="2400" dirty="0"/>
              <a:t>Insurance = </a:t>
            </a:r>
            <a:r>
              <a:rPr lang="en-US" sz="2400" b="1" dirty="0"/>
              <a:t>**</a:t>
            </a:r>
            <a:r>
              <a:rPr lang="en-US" sz="2400" dirty="0"/>
              <a:t>$25,744.35 </a:t>
            </a:r>
            <a:r>
              <a:rPr lang="en-US" sz="2100" dirty="0">
                <a:solidFill>
                  <a:srgbClr val="4774C5"/>
                </a:solidFill>
              </a:rPr>
              <a:t>(Numbers still pending)</a:t>
            </a:r>
          </a:p>
          <a:p>
            <a:pPr eaLnBrk="1" fontAlgn="auto" hangingPunct="1">
              <a:buFont typeface="Century Gothic" panose="020B0502020202020204" pitchFamily="34" charset="0"/>
              <a:buChar char="−"/>
              <a:defRPr/>
            </a:pPr>
            <a:r>
              <a:rPr lang="en-US" sz="2400" dirty="0"/>
              <a:t>Total Expense = $65,794.35</a:t>
            </a:r>
          </a:p>
          <a:p>
            <a:pPr eaLnBrk="1" fontAlgn="auto" hangingPunct="1">
              <a:buFont typeface="Century Gothic" panose="020B0502020202020204" pitchFamily="34" charset="0"/>
              <a:buChar char="−"/>
              <a:defRPr/>
            </a:pPr>
            <a:r>
              <a:rPr lang="en-US" sz="2400" dirty="0"/>
              <a:t>Remanding funds = </a:t>
            </a:r>
            <a:r>
              <a:rPr lang="en-US" sz="2400" dirty="0">
                <a:solidFill>
                  <a:srgbClr val="FF0000"/>
                </a:solidFill>
              </a:rPr>
              <a:t>-$6,944.35</a:t>
            </a:r>
          </a:p>
          <a:p>
            <a:pPr eaLnBrk="1" fontAlgn="auto" hangingPunct="1">
              <a:buFont typeface="Arial"/>
              <a:buChar char="•"/>
              <a:defRPr/>
            </a:pPr>
            <a:endParaRPr lang="en-US" sz="2400" dirty="0"/>
          </a:p>
          <a:p>
            <a:pPr marL="0" indent="0" eaLnBrk="1" fontAlgn="auto" hangingPunct="1">
              <a:buFont typeface="Arial"/>
              <a:buNone/>
              <a:defRPr/>
            </a:pPr>
            <a:endParaRPr lang="en-US" dirty="0"/>
          </a:p>
        </p:txBody>
      </p:sp>
      <p:sp>
        <p:nvSpPr>
          <p:cNvPr id="5" name="Text Placeholder 4"/>
          <p:cNvSpPr>
            <a:spLocks noGrp="1"/>
          </p:cNvSpPr>
          <p:nvPr>
            <p:ph type="body" sz="quarter" idx="3"/>
          </p:nvPr>
        </p:nvSpPr>
        <p:spPr>
          <a:xfrm>
            <a:off x="6471655" y="1684305"/>
            <a:ext cx="4603750" cy="576263"/>
          </a:xfrm>
        </p:spPr>
        <p:txBody>
          <a:bodyPr/>
          <a:lstStyle/>
          <a:p>
            <a:pPr eaLnBrk="1" fontAlgn="auto" hangingPunct="1">
              <a:buFont typeface="Arial"/>
              <a:buNone/>
              <a:defRPr/>
            </a:pPr>
            <a:r>
              <a:rPr lang="en-US" dirty="0"/>
              <a:t>2023 Latest Estimate (LE)</a:t>
            </a:r>
          </a:p>
        </p:txBody>
      </p:sp>
      <p:sp>
        <p:nvSpPr>
          <p:cNvPr id="6" name="Content Placeholder 5"/>
          <p:cNvSpPr>
            <a:spLocks noGrp="1"/>
          </p:cNvSpPr>
          <p:nvPr>
            <p:ph sz="quarter" idx="4"/>
          </p:nvPr>
        </p:nvSpPr>
        <p:spPr>
          <a:xfrm>
            <a:off x="6389076" y="2446339"/>
            <a:ext cx="5802924" cy="3900486"/>
          </a:xfrm>
        </p:spPr>
        <p:txBody>
          <a:bodyPr>
            <a:normAutofit fontScale="85000" lnSpcReduction="20000"/>
          </a:bodyPr>
          <a:lstStyle/>
          <a:p>
            <a:pPr eaLnBrk="1" fontAlgn="auto" hangingPunct="1">
              <a:buFont typeface="Century Gothic" panose="020B0502020202020204" pitchFamily="34" charset="0"/>
              <a:buChar char="+"/>
              <a:defRPr/>
            </a:pPr>
            <a:r>
              <a:rPr lang="en-US" sz="2400" dirty="0"/>
              <a:t>Annual Lease Fees = $58,850.00  </a:t>
            </a:r>
          </a:p>
          <a:p>
            <a:pPr eaLnBrk="1" fontAlgn="auto" hangingPunct="1">
              <a:buFont typeface="Century Gothic" panose="020B0502020202020204" pitchFamily="34" charset="0"/>
              <a:buChar char="−"/>
              <a:defRPr/>
            </a:pPr>
            <a:r>
              <a:rPr lang="en-US" sz="2400" dirty="0"/>
              <a:t>Dock Maintenance &amp; adjustments = </a:t>
            </a:r>
            <a:r>
              <a:rPr lang="en-US" sz="2400" dirty="0">
                <a:solidFill>
                  <a:srgbClr val="00B050"/>
                </a:solidFill>
              </a:rPr>
              <a:t>$9,187.80</a:t>
            </a:r>
          </a:p>
          <a:p>
            <a:pPr eaLnBrk="1" fontAlgn="auto" hangingPunct="1">
              <a:buFont typeface="Century Gothic" panose="020B0502020202020204" pitchFamily="34" charset="0"/>
              <a:buChar char="−"/>
              <a:defRPr/>
            </a:pPr>
            <a:r>
              <a:rPr lang="en-US" sz="2400" dirty="0"/>
              <a:t>Signage = $0</a:t>
            </a:r>
          </a:p>
          <a:p>
            <a:pPr eaLnBrk="1" fontAlgn="auto" hangingPunct="1">
              <a:buFont typeface="Century Gothic" panose="020B0502020202020204" pitchFamily="34" charset="0"/>
              <a:buChar char="−"/>
              <a:defRPr/>
            </a:pPr>
            <a:r>
              <a:rPr lang="en-US" sz="2400" dirty="0"/>
              <a:t>Locks =$0</a:t>
            </a:r>
          </a:p>
          <a:p>
            <a:pPr eaLnBrk="1" fontAlgn="auto" hangingPunct="1">
              <a:buFont typeface="Century Gothic" panose="020B0502020202020204" pitchFamily="34" charset="0"/>
              <a:buChar char="−"/>
              <a:defRPr/>
            </a:pPr>
            <a:r>
              <a:rPr lang="en-US" sz="2400" dirty="0"/>
              <a:t>Miscellaneous = $0</a:t>
            </a:r>
          </a:p>
          <a:p>
            <a:pPr eaLnBrk="1" fontAlgn="auto" hangingPunct="1">
              <a:buFont typeface="Century Gothic" panose="020B0502020202020204" pitchFamily="34" charset="0"/>
              <a:buChar char="−"/>
              <a:defRPr/>
            </a:pPr>
            <a:r>
              <a:rPr lang="en-US" sz="2400" dirty="0"/>
              <a:t>OSCA Administration = $0</a:t>
            </a:r>
          </a:p>
          <a:p>
            <a:pPr eaLnBrk="1" fontAlgn="auto" hangingPunct="1">
              <a:buFont typeface="Century Gothic" panose="020B0502020202020204" pitchFamily="34" charset="0"/>
              <a:buChar char="−"/>
              <a:defRPr/>
            </a:pPr>
            <a:r>
              <a:rPr lang="en-US" sz="2400" dirty="0"/>
              <a:t>Monterey County Fees = $13,800.00</a:t>
            </a:r>
          </a:p>
          <a:p>
            <a:pPr eaLnBrk="1" fontAlgn="auto" hangingPunct="1">
              <a:buFont typeface="Century Gothic" panose="020B0502020202020204" pitchFamily="34" charset="0"/>
              <a:buChar char="−"/>
              <a:defRPr/>
            </a:pPr>
            <a:r>
              <a:rPr lang="en-US" sz="2400" dirty="0"/>
              <a:t>Insurance = $0</a:t>
            </a:r>
          </a:p>
          <a:p>
            <a:pPr eaLnBrk="1" fontAlgn="auto" hangingPunct="1">
              <a:buFont typeface="Century Gothic" panose="020B0502020202020204" pitchFamily="34" charset="0"/>
              <a:buChar char="−"/>
              <a:defRPr/>
            </a:pPr>
            <a:r>
              <a:rPr lang="en-US" sz="2400" dirty="0"/>
              <a:t>Total Expense </a:t>
            </a:r>
            <a:r>
              <a:rPr lang="en-US" sz="2400" dirty="0">
                <a:solidFill>
                  <a:srgbClr val="00B050"/>
                </a:solidFill>
              </a:rPr>
              <a:t>= $22,987.80</a:t>
            </a:r>
          </a:p>
          <a:p>
            <a:pPr eaLnBrk="1" fontAlgn="auto" hangingPunct="1">
              <a:lnSpc>
                <a:spcPct val="120000"/>
              </a:lnSpc>
              <a:spcBef>
                <a:spcPts val="0"/>
              </a:spcBef>
              <a:spcAft>
                <a:spcPts val="600"/>
              </a:spcAft>
              <a:buFont typeface="Arial"/>
              <a:buChar char="•"/>
              <a:defRPr/>
            </a:pPr>
            <a:r>
              <a:rPr lang="en-US" sz="2400" b="1" dirty="0">
                <a:solidFill>
                  <a:srgbClr val="0070C0"/>
                </a:solidFill>
              </a:rPr>
              <a:t>Current Operating Budget Balance $35,862.20  </a:t>
            </a:r>
            <a:r>
              <a:rPr lang="en-US" sz="2100" b="1" dirty="0">
                <a:solidFill>
                  <a:srgbClr val="0070C0"/>
                </a:solidFill>
              </a:rPr>
              <a:t>(4-1-23)</a:t>
            </a:r>
            <a:endParaRPr lang="en-US" b="1" dirty="0">
              <a:solidFill>
                <a:srgbClr val="0070C0"/>
              </a:solidFill>
            </a:endParaRPr>
          </a:p>
        </p:txBody>
      </p:sp>
      <p:sp>
        <p:nvSpPr>
          <p:cNvPr id="7" name="TextBox 6"/>
          <p:cNvSpPr txBox="1"/>
          <p:nvPr/>
        </p:nvSpPr>
        <p:spPr>
          <a:xfrm>
            <a:off x="428625" y="6215673"/>
            <a:ext cx="11487150" cy="1246495"/>
          </a:xfrm>
          <a:prstGeom prst="rect">
            <a:avLst/>
          </a:prstGeom>
          <a:noFill/>
        </p:spPr>
        <p:txBody>
          <a:bodyPr wrap="square">
            <a:spAutoFit/>
          </a:bodyPr>
          <a:lstStyle/>
          <a:p>
            <a:pPr marL="91440" lvl="1">
              <a:spcBef>
                <a:spcPct val="20000"/>
              </a:spcBef>
              <a:buClr>
                <a:prstClr val="white"/>
              </a:buClr>
              <a:buSzPct val="100000"/>
              <a:defRPr/>
            </a:pPr>
            <a:r>
              <a:rPr lang="en-US" sz="1600" b="1" cap="small" dirty="0">
                <a:effectLst>
                  <a:glow rad="38100">
                    <a:prstClr val="black">
                      <a:lumMod val="50000"/>
                      <a:lumOff val="50000"/>
                      <a:alpha val="20000"/>
                    </a:prstClr>
                  </a:glow>
                  <a:outerShdw blurRad="44450" dist="12700" dir="13860000" algn="tl" rotWithShape="0">
                    <a:srgbClr val="000000">
                      <a:alpha val="20000"/>
                    </a:srgbClr>
                  </a:outerShdw>
                </a:effectLst>
              </a:rPr>
              <a:t> * Increased budget in 2023</a:t>
            </a:r>
          </a:p>
          <a:p>
            <a:pPr marL="91440" lvl="1">
              <a:spcBef>
                <a:spcPct val="20000"/>
              </a:spcBef>
              <a:buClr>
                <a:prstClr val="white"/>
              </a:buClr>
              <a:buSzPct val="100000"/>
              <a:defRPr/>
            </a:pPr>
            <a:r>
              <a:rPr lang="en-US" sz="1600" b="1" cap="small" dirty="0">
                <a:effectLst>
                  <a:glow rad="38100">
                    <a:prstClr val="black">
                      <a:lumMod val="50000"/>
                      <a:lumOff val="50000"/>
                      <a:alpha val="20000"/>
                    </a:prstClr>
                  </a:glow>
                  <a:outerShdw blurRad="44450" dist="12700" dir="13860000" algn="tl" rotWithShape="0">
                    <a:srgbClr val="000000">
                      <a:alpha val="20000"/>
                    </a:srgbClr>
                  </a:outerShdw>
                </a:effectLst>
              </a:rPr>
              <a:t>** Will need another Annual Fee Increase ($50) 2024</a:t>
            </a:r>
            <a:endParaRPr lang="en-US" sz="1400" b="1" cap="small" dirty="0">
              <a:effectLst>
                <a:glow rad="38100">
                  <a:prstClr val="black">
                    <a:lumMod val="50000"/>
                    <a:lumOff val="50000"/>
                    <a:alpha val="20000"/>
                  </a:prstClr>
                </a:glow>
                <a:outerShdw blurRad="44450" dist="12700" dir="13860000" algn="tl" rotWithShape="0">
                  <a:srgbClr val="000000">
                    <a:alpha val="20000"/>
                  </a:srgbClr>
                </a:outerShdw>
              </a:effectLst>
            </a:endParaRPr>
          </a:p>
          <a:p>
            <a:pPr lvl="1">
              <a:spcBef>
                <a:spcPct val="20000"/>
              </a:spcBef>
              <a:spcAft>
                <a:spcPts val="600"/>
              </a:spcAft>
              <a:buClr>
                <a:prstClr val="white"/>
              </a:buClr>
              <a:buSzPct val="100000"/>
              <a:defRPr/>
            </a:pPr>
            <a:endParaRPr lang="en-US" sz="1400" b="1" cap="small" dirty="0">
              <a:solidFill>
                <a:srgbClr val="0070C0"/>
              </a:solidFill>
              <a:effectLst>
                <a:glow rad="38100">
                  <a:prstClr val="black">
                    <a:lumMod val="50000"/>
                    <a:lumOff val="50000"/>
                    <a:alpha val="20000"/>
                  </a:prstClr>
                </a:glow>
                <a:outerShdw blurRad="44450" dist="12700" dir="13860000" algn="tl" rotWithShape="0">
                  <a:srgbClr val="000000">
                    <a:alpha val="20000"/>
                  </a:srgbClr>
                </a:outerShdw>
              </a:effectLst>
            </a:endParaRPr>
          </a:p>
          <a:p>
            <a:pPr eaLnBrk="1" fontAlgn="auto" hangingPunct="1">
              <a:spcBef>
                <a:spcPts val="0"/>
              </a:spcBef>
              <a:spcAft>
                <a:spcPts val="0"/>
              </a:spcAft>
              <a:defRPr/>
            </a:pPr>
            <a:endParaRPr lang="en-US" dirty="0">
              <a:latin typeface="+mn-lt"/>
            </a:endParaRPr>
          </a:p>
        </p:txBody>
      </p:sp>
    </p:spTree>
    <p:extLst>
      <p:ext uri="{BB962C8B-B14F-4D97-AF65-F5344CB8AC3E}">
        <p14:creationId xmlns:p14="http://schemas.microsoft.com/office/powerpoint/2010/main" val="581751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511175"/>
            <a:ext cx="11287125" cy="1233488"/>
          </a:xfrm>
        </p:spPr>
        <p:txBody>
          <a:bodyPr>
            <a:normAutofit fontScale="90000"/>
          </a:bodyPr>
          <a:lstStyle/>
          <a:p>
            <a:pPr eaLnBrk="1" fontAlgn="auto" hangingPunct="1">
              <a:spcAft>
                <a:spcPts val="0"/>
              </a:spcAft>
              <a:defRPr/>
            </a:pPr>
            <a:r>
              <a:rPr lang="en-US" sz="4000" b="1" dirty="0"/>
              <a:t>2023 Reserves Budget</a:t>
            </a:r>
            <a:br>
              <a:rPr lang="en-US" sz="4000" dirty="0"/>
            </a:br>
            <a:br>
              <a:rPr lang="en-US" sz="3600" dirty="0"/>
            </a:br>
            <a:r>
              <a:rPr lang="en-US" sz="1800" b="1" dirty="0"/>
              <a:t>Reserves Expenses – Upgrades, Operating Expenses</a:t>
            </a:r>
            <a:br>
              <a:rPr lang="en-US" sz="3600" b="1" dirty="0">
                <a:solidFill>
                  <a:srgbClr val="0070C0"/>
                </a:solidFill>
              </a:rPr>
            </a:br>
            <a:endParaRPr lang="en-US" sz="3600" dirty="0">
              <a:solidFill>
                <a:srgbClr val="FF0000"/>
              </a:solidFill>
            </a:endParaRPr>
          </a:p>
        </p:txBody>
      </p:sp>
      <p:sp>
        <p:nvSpPr>
          <p:cNvPr id="3" name="Text Placeholder 2"/>
          <p:cNvSpPr>
            <a:spLocks noGrp="1"/>
          </p:cNvSpPr>
          <p:nvPr>
            <p:ph type="body" idx="1"/>
          </p:nvPr>
        </p:nvSpPr>
        <p:spPr>
          <a:xfrm>
            <a:off x="1428750" y="1838325"/>
            <a:ext cx="4589463" cy="576263"/>
          </a:xfrm>
        </p:spPr>
        <p:txBody>
          <a:bodyPr>
            <a:normAutofit/>
          </a:bodyPr>
          <a:lstStyle/>
          <a:p>
            <a:pPr eaLnBrk="1" fontAlgn="auto" hangingPunct="1">
              <a:buFont typeface="Arial"/>
              <a:buNone/>
              <a:defRPr/>
            </a:pPr>
            <a:r>
              <a:rPr lang="en-US" sz="2800" dirty="0"/>
              <a:t>2023 Reserves Budget</a:t>
            </a:r>
          </a:p>
        </p:txBody>
      </p:sp>
      <p:sp>
        <p:nvSpPr>
          <p:cNvPr id="4" name="Content Placeholder 3"/>
          <p:cNvSpPr>
            <a:spLocks noGrp="1"/>
          </p:cNvSpPr>
          <p:nvPr>
            <p:ph sz="half" idx="2"/>
          </p:nvPr>
        </p:nvSpPr>
        <p:spPr>
          <a:xfrm>
            <a:off x="628650" y="2600326"/>
            <a:ext cx="5389562" cy="2843212"/>
          </a:xfrm>
        </p:spPr>
        <p:txBody>
          <a:bodyPr>
            <a:normAutofit/>
          </a:bodyPr>
          <a:lstStyle/>
          <a:p>
            <a:pPr eaLnBrk="1" fontAlgn="auto" hangingPunct="1">
              <a:buFont typeface="Century Gothic" panose="020B0502020202020204" pitchFamily="34" charset="0"/>
              <a:buChar char="+"/>
              <a:defRPr/>
            </a:pPr>
            <a:r>
              <a:rPr lang="en-US" sz="2400" dirty="0"/>
              <a:t>Annual Lease Fees = $16,750.00</a:t>
            </a:r>
          </a:p>
          <a:p>
            <a:pPr>
              <a:buFont typeface="Century Gothic" panose="020B0502020202020204" pitchFamily="34" charset="0"/>
              <a:buChar char="−"/>
              <a:defRPr/>
            </a:pPr>
            <a:r>
              <a:rPr lang="en-US" sz="2400" dirty="0"/>
              <a:t> No planned improvements in 2023</a:t>
            </a:r>
          </a:p>
          <a:p>
            <a:pPr eaLnBrk="1" fontAlgn="auto" hangingPunct="1">
              <a:buFont typeface="Century Gothic" panose="020B0502020202020204" pitchFamily="34" charset="0"/>
              <a:buChar char="−"/>
              <a:defRPr/>
            </a:pPr>
            <a:r>
              <a:rPr lang="en-US" sz="2400" dirty="0"/>
              <a:t>Total Reserves Expense = $16,750.00</a:t>
            </a:r>
          </a:p>
          <a:p>
            <a:pPr eaLnBrk="1" fontAlgn="auto" hangingPunct="1">
              <a:buFont typeface="Century Gothic" panose="020B0502020202020204" pitchFamily="34" charset="0"/>
              <a:buChar char="−"/>
              <a:defRPr/>
            </a:pPr>
            <a:r>
              <a:rPr lang="en-US" sz="2400" dirty="0"/>
              <a:t>Remaining funds =  -$16,750.00</a:t>
            </a:r>
          </a:p>
          <a:p>
            <a:pPr marL="0" indent="0" eaLnBrk="1" fontAlgn="auto" hangingPunct="1">
              <a:buFont typeface="Arial"/>
              <a:buNone/>
              <a:defRPr/>
            </a:pPr>
            <a:endParaRPr lang="en-US" dirty="0"/>
          </a:p>
          <a:p>
            <a:pPr marL="0" indent="0" eaLnBrk="1" fontAlgn="auto" hangingPunct="1">
              <a:buFont typeface="Arial"/>
              <a:buNone/>
              <a:defRPr/>
            </a:pPr>
            <a:endParaRPr lang="en-US" dirty="0"/>
          </a:p>
        </p:txBody>
      </p:sp>
      <p:sp>
        <p:nvSpPr>
          <p:cNvPr id="5" name="Text Placeholder 4"/>
          <p:cNvSpPr>
            <a:spLocks noGrp="1"/>
          </p:cNvSpPr>
          <p:nvPr>
            <p:ph type="body" sz="quarter" idx="3"/>
          </p:nvPr>
        </p:nvSpPr>
        <p:spPr>
          <a:xfrm>
            <a:off x="6443663" y="1838325"/>
            <a:ext cx="4603750" cy="576263"/>
          </a:xfrm>
        </p:spPr>
        <p:txBody>
          <a:bodyPr>
            <a:normAutofit/>
          </a:bodyPr>
          <a:lstStyle/>
          <a:p>
            <a:pPr eaLnBrk="1" fontAlgn="auto" hangingPunct="1">
              <a:buFont typeface="Arial"/>
              <a:buNone/>
              <a:defRPr/>
            </a:pPr>
            <a:r>
              <a:rPr lang="en-US" sz="2800" dirty="0"/>
              <a:t>2023 Latest Estimate (LE)</a:t>
            </a:r>
          </a:p>
        </p:txBody>
      </p:sp>
      <p:sp>
        <p:nvSpPr>
          <p:cNvPr id="6" name="Content Placeholder 5"/>
          <p:cNvSpPr>
            <a:spLocks noGrp="1"/>
          </p:cNvSpPr>
          <p:nvPr>
            <p:ph sz="quarter" idx="4"/>
          </p:nvPr>
        </p:nvSpPr>
        <p:spPr>
          <a:xfrm>
            <a:off x="6170611" y="2600326"/>
            <a:ext cx="5704866" cy="3457574"/>
          </a:xfrm>
        </p:spPr>
        <p:txBody>
          <a:bodyPr>
            <a:normAutofit/>
          </a:bodyPr>
          <a:lstStyle/>
          <a:p>
            <a:pPr eaLnBrk="1" fontAlgn="auto" hangingPunct="1">
              <a:buFont typeface="Century Gothic" panose="020B0502020202020204" pitchFamily="34" charset="0"/>
              <a:buChar char="+"/>
              <a:defRPr/>
            </a:pPr>
            <a:r>
              <a:rPr lang="en-US" sz="2400" dirty="0"/>
              <a:t>Annual Lease Fees = $16,750.00 </a:t>
            </a:r>
          </a:p>
          <a:p>
            <a:pPr lvl="0">
              <a:buFont typeface="Century Gothic" panose="020B0502020202020204" pitchFamily="34" charset="0"/>
              <a:buChar char="−"/>
              <a:defRPr/>
            </a:pPr>
            <a:r>
              <a:rPr lang="en-US" sz="2400" dirty="0"/>
              <a:t> </a:t>
            </a:r>
            <a:r>
              <a:rPr lang="en-US" sz="2400" dirty="0">
                <a:solidFill>
                  <a:prstClr val="black"/>
                </a:solidFill>
              </a:rPr>
              <a:t> No planned improvements in 2023</a:t>
            </a:r>
            <a:endParaRPr lang="en-US" sz="2400" dirty="0"/>
          </a:p>
          <a:p>
            <a:pPr eaLnBrk="1" fontAlgn="auto" hangingPunct="1">
              <a:buFont typeface="Century Gothic" panose="020B0502020202020204" pitchFamily="34" charset="0"/>
              <a:buChar char="−"/>
              <a:defRPr/>
            </a:pPr>
            <a:r>
              <a:rPr lang="en-US" sz="2400" dirty="0"/>
              <a:t>Total Reserves expense = $0</a:t>
            </a:r>
          </a:p>
          <a:p>
            <a:pPr>
              <a:buFont typeface="Century Gothic" panose="020B0502020202020204" pitchFamily="34" charset="0"/>
              <a:buChar char="−"/>
              <a:defRPr/>
            </a:pPr>
            <a:r>
              <a:rPr lang="en-US" sz="2400" b="1" dirty="0">
                <a:solidFill>
                  <a:srgbClr val="0070C0"/>
                </a:solidFill>
              </a:rPr>
              <a:t>Current Reserves Account Balance $118,748.33 </a:t>
            </a:r>
            <a:r>
              <a:rPr lang="en-US" sz="2000" b="1" dirty="0">
                <a:solidFill>
                  <a:srgbClr val="0070C0"/>
                </a:solidFill>
              </a:rPr>
              <a:t>(3/31-23)</a:t>
            </a:r>
            <a:endParaRPr lang="en-US" sz="2400" b="1" dirty="0">
              <a:solidFill>
                <a:srgbClr val="0070C0"/>
              </a:solidFill>
            </a:endParaRPr>
          </a:p>
          <a:p>
            <a:pPr eaLnBrk="1" fontAlgn="auto" hangingPunct="1">
              <a:buFont typeface="Century Gothic" panose="020B0502020202020204" pitchFamily="34" charset="0"/>
              <a:buChar char="−"/>
              <a:defRPr/>
            </a:pPr>
            <a:endParaRPr lang="en-US" sz="2400" dirty="0"/>
          </a:p>
          <a:p>
            <a:pPr marL="0" indent="0" eaLnBrk="1" fontAlgn="auto" hangingPunct="1">
              <a:buNone/>
              <a:defRPr/>
            </a:pPr>
            <a:endParaRPr lang="en-US" dirty="0"/>
          </a:p>
        </p:txBody>
      </p:sp>
      <p:sp>
        <p:nvSpPr>
          <p:cNvPr id="7" name="TextBox 6">
            <a:extLst>
              <a:ext uri="{FF2B5EF4-FFF2-40B4-BE49-F238E27FC236}">
                <a16:creationId xmlns:a16="http://schemas.microsoft.com/office/drawing/2014/main" id="{F522392E-CD61-4E54-B193-557309E04C0E}"/>
              </a:ext>
            </a:extLst>
          </p:cNvPr>
          <p:cNvSpPr txBox="1"/>
          <p:nvPr/>
        </p:nvSpPr>
        <p:spPr>
          <a:xfrm>
            <a:off x="628650" y="6057900"/>
            <a:ext cx="10007868" cy="369332"/>
          </a:xfrm>
          <a:prstGeom prst="rect">
            <a:avLst/>
          </a:prstGeom>
          <a:noFill/>
        </p:spPr>
        <p:txBody>
          <a:bodyPr wrap="none" rtlCol="0">
            <a:spAutoFit/>
          </a:bodyPr>
          <a:lstStyle/>
          <a:p>
            <a:r>
              <a:rPr lang="en-US" dirty="0"/>
              <a:t>Note:  Remaining Operations/Reserves Funds do not become Reserve Funds to the end of the current year  </a:t>
            </a:r>
          </a:p>
        </p:txBody>
      </p:sp>
    </p:spTree>
    <p:extLst>
      <p:ext uri="{BB962C8B-B14F-4D97-AF65-F5344CB8AC3E}">
        <p14:creationId xmlns:p14="http://schemas.microsoft.com/office/powerpoint/2010/main" val="1057745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062C3-4AC8-45A9-872E-7DA1D1CE0689}"/>
              </a:ext>
            </a:extLst>
          </p:cNvPr>
          <p:cNvSpPr>
            <a:spLocks noGrp="1"/>
          </p:cNvSpPr>
          <p:nvPr>
            <p:ph type="title"/>
          </p:nvPr>
        </p:nvSpPr>
        <p:spPr>
          <a:xfrm>
            <a:off x="429209" y="365125"/>
            <a:ext cx="11569958" cy="1325563"/>
          </a:xfrm>
        </p:spPr>
        <p:txBody>
          <a:bodyPr/>
          <a:lstStyle/>
          <a:p>
            <a:r>
              <a:rPr lang="en-US" b="1" dirty="0"/>
              <a:t>Current Private Marina Account Balances</a:t>
            </a:r>
          </a:p>
        </p:txBody>
      </p:sp>
      <p:sp>
        <p:nvSpPr>
          <p:cNvPr id="3" name="Content Placeholder 2">
            <a:extLst>
              <a:ext uri="{FF2B5EF4-FFF2-40B4-BE49-F238E27FC236}">
                <a16:creationId xmlns:a16="http://schemas.microsoft.com/office/drawing/2014/main" id="{197FA1A6-1D2D-4C17-B50E-B4868DFC7CBB}"/>
              </a:ext>
            </a:extLst>
          </p:cNvPr>
          <p:cNvSpPr>
            <a:spLocks noGrp="1"/>
          </p:cNvSpPr>
          <p:nvPr>
            <p:ph idx="1"/>
          </p:nvPr>
        </p:nvSpPr>
        <p:spPr/>
        <p:txBody>
          <a:bodyPr/>
          <a:lstStyle/>
          <a:p>
            <a:r>
              <a:rPr lang="en-US" dirty="0"/>
              <a:t>Checking – Expenses = </a:t>
            </a:r>
            <a:r>
              <a:rPr lang="en-US" b="1" dirty="0">
                <a:solidFill>
                  <a:srgbClr val="0070C0"/>
                </a:solidFill>
              </a:rPr>
              <a:t>$62,529.57 </a:t>
            </a:r>
            <a:endParaRPr lang="en-US" dirty="0"/>
          </a:p>
          <a:p>
            <a:pPr lvl="1"/>
            <a:r>
              <a:rPr lang="en-US" dirty="0"/>
              <a:t>Still Annual Slip Fees for 2023 coming</a:t>
            </a:r>
          </a:p>
          <a:p>
            <a:pPr marL="457200" lvl="1" indent="0">
              <a:buNone/>
            </a:pPr>
            <a:endParaRPr lang="en-US" sz="1600" dirty="0"/>
          </a:p>
          <a:p>
            <a:pPr marL="457200" lvl="1" indent="0">
              <a:buNone/>
            </a:pPr>
            <a:r>
              <a:rPr lang="en-US" sz="1600" dirty="0"/>
              <a:t>Balance as of 3-27-23</a:t>
            </a:r>
          </a:p>
          <a:p>
            <a:pPr marL="457200" lvl="1" indent="0">
              <a:buNone/>
            </a:pPr>
            <a:endParaRPr lang="en-US" sz="1600" dirty="0"/>
          </a:p>
          <a:p>
            <a:r>
              <a:rPr lang="en-US" dirty="0"/>
              <a:t>Checking - Reserves = </a:t>
            </a:r>
            <a:r>
              <a:rPr lang="en-US" b="1" dirty="0">
                <a:solidFill>
                  <a:srgbClr val="0070C0"/>
                </a:solidFill>
              </a:rPr>
              <a:t>$</a:t>
            </a:r>
            <a:r>
              <a:rPr lang="en-US" sz="2800" b="1" dirty="0">
                <a:solidFill>
                  <a:srgbClr val="0070C0"/>
                </a:solidFill>
              </a:rPr>
              <a:t> 118,748.33</a:t>
            </a:r>
            <a:r>
              <a:rPr lang="en-US" dirty="0"/>
              <a:t> </a:t>
            </a:r>
            <a:endParaRPr lang="en-US" baseline="30000" dirty="0"/>
          </a:p>
          <a:p>
            <a:pPr lvl="1"/>
            <a:endParaRPr lang="en-US" baseline="30000" dirty="0"/>
          </a:p>
          <a:p>
            <a:pPr marL="457200" lvl="1" indent="0">
              <a:buNone/>
            </a:pPr>
            <a:r>
              <a:rPr lang="en-US" baseline="30000" dirty="0"/>
              <a:t>Balances as of 3-31-23</a:t>
            </a:r>
            <a:endParaRPr lang="en-US" dirty="0"/>
          </a:p>
        </p:txBody>
      </p:sp>
    </p:spTree>
    <p:extLst>
      <p:ext uri="{BB962C8B-B14F-4D97-AF65-F5344CB8AC3E}">
        <p14:creationId xmlns:p14="http://schemas.microsoft.com/office/powerpoint/2010/main" val="3487775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CBD02-4E36-411A-B91C-6B785C04FEC4}"/>
              </a:ext>
            </a:extLst>
          </p:cNvPr>
          <p:cNvSpPr>
            <a:spLocks noGrp="1"/>
          </p:cNvSpPr>
          <p:nvPr>
            <p:ph type="title"/>
          </p:nvPr>
        </p:nvSpPr>
        <p:spPr/>
        <p:txBody>
          <a:bodyPr/>
          <a:lstStyle/>
          <a:p>
            <a:r>
              <a:rPr lang="en-US" b="1" dirty="0"/>
              <a:t>2023 Deliquescent Balances</a:t>
            </a:r>
          </a:p>
        </p:txBody>
      </p:sp>
      <p:sp>
        <p:nvSpPr>
          <p:cNvPr id="3" name="Content Placeholder 2">
            <a:extLst>
              <a:ext uri="{FF2B5EF4-FFF2-40B4-BE49-F238E27FC236}">
                <a16:creationId xmlns:a16="http://schemas.microsoft.com/office/drawing/2014/main" id="{9B49C74E-863D-4D1F-AB09-5EDFE10827AB}"/>
              </a:ext>
            </a:extLst>
          </p:cNvPr>
          <p:cNvSpPr>
            <a:spLocks noGrp="1"/>
          </p:cNvSpPr>
          <p:nvPr>
            <p:ph idx="1"/>
          </p:nvPr>
        </p:nvSpPr>
        <p:spPr>
          <a:xfrm>
            <a:off x="679580" y="1797731"/>
            <a:ext cx="10515600" cy="4351338"/>
          </a:xfrm>
        </p:spPr>
        <p:txBody>
          <a:bodyPr>
            <a:normAutofit/>
          </a:bodyPr>
          <a:lstStyle/>
          <a:p>
            <a:pPr marL="0" indent="0">
              <a:buNone/>
            </a:pPr>
            <a:r>
              <a:rPr lang="en-US" dirty="0"/>
              <a:t>Total of </a:t>
            </a:r>
            <a:r>
              <a:rPr lang="en-US" dirty="0">
                <a:solidFill>
                  <a:srgbClr val="FF0000"/>
                </a:solidFill>
              </a:rPr>
              <a:t>$3,987.50</a:t>
            </a:r>
          </a:p>
          <a:p>
            <a:r>
              <a:rPr lang="en-US" dirty="0"/>
              <a:t>1 – Multi year past due - </a:t>
            </a:r>
            <a:r>
              <a:rPr lang="en-US" dirty="0">
                <a:solidFill>
                  <a:srgbClr val="FF0000"/>
                </a:solidFill>
              </a:rPr>
              <a:t>$2,507.50</a:t>
            </a:r>
          </a:p>
          <a:p>
            <a:pPr lvl="2"/>
            <a:r>
              <a:rPr lang="en-US" sz="2400" dirty="0"/>
              <a:t>Down from over $4,000 4 years ago, increasing since</a:t>
            </a:r>
          </a:p>
          <a:p>
            <a:r>
              <a:rPr lang="en-US" dirty="0"/>
              <a:t>6</a:t>
            </a:r>
            <a:r>
              <a:rPr lang="en-US" dirty="0">
                <a:solidFill>
                  <a:srgbClr val="FF0000"/>
                </a:solidFill>
              </a:rPr>
              <a:t> </a:t>
            </a:r>
            <a:r>
              <a:rPr lang="en-US" dirty="0"/>
              <a:t>– Late Fee pending - </a:t>
            </a:r>
            <a:r>
              <a:rPr lang="en-US" dirty="0">
                <a:solidFill>
                  <a:srgbClr val="FF0000"/>
                </a:solidFill>
              </a:rPr>
              <a:t>$280.00</a:t>
            </a:r>
          </a:p>
          <a:p>
            <a:r>
              <a:rPr lang="en-US" dirty="0"/>
              <a:t>3 - Past Maintenance Fee - </a:t>
            </a:r>
            <a:r>
              <a:rPr lang="en-US" dirty="0">
                <a:solidFill>
                  <a:srgbClr val="FF0000"/>
                </a:solidFill>
              </a:rPr>
              <a:t>$1,200.00</a:t>
            </a:r>
          </a:p>
          <a:p>
            <a:r>
              <a:rPr lang="en-US" dirty="0"/>
              <a:t>We continue to manage outstanding balances with:</a:t>
            </a:r>
          </a:p>
          <a:p>
            <a:pPr lvl="1"/>
            <a:r>
              <a:rPr lang="en-US" dirty="0"/>
              <a:t>Regular reminders</a:t>
            </a:r>
          </a:p>
          <a:p>
            <a:pPr lvl="1"/>
            <a:r>
              <a:rPr lang="en-US" dirty="0"/>
              <a:t>Assessment of Late Fees</a:t>
            </a:r>
          </a:p>
          <a:p>
            <a:pPr lvl="1"/>
            <a:r>
              <a:rPr lang="en-US" dirty="0"/>
              <a:t>The ultimately sieging the slip</a:t>
            </a:r>
          </a:p>
        </p:txBody>
      </p:sp>
      <p:sp>
        <p:nvSpPr>
          <p:cNvPr id="4" name="Rectangle 3">
            <a:extLst>
              <a:ext uri="{FF2B5EF4-FFF2-40B4-BE49-F238E27FC236}">
                <a16:creationId xmlns:a16="http://schemas.microsoft.com/office/drawing/2014/main" id="{64955F86-0AB6-428C-BEA5-2C8863A2FF61}"/>
              </a:ext>
            </a:extLst>
          </p:cNvPr>
          <p:cNvSpPr/>
          <p:nvPr/>
        </p:nvSpPr>
        <p:spPr>
          <a:xfrm>
            <a:off x="926128" y="5992297"/>
            <a:ext cx="2307042" cy="369332"/>
          </a:xfrm>
          <a:prstGeom prst="rect">
            <a:avLst/>
          </a:prstGeom>
        </p:spPr>
        <p:txBody>
          <a:bodyPr wrap="none">
            <a:spAutoFit/>
          </a:bodyPr>
          <a:lstStyle/>
          <a:p>
            <a:r>
              <a:rPr lang="en-US" dirty="0"/>
              <a:t>Balances as of 3-15-23</a:t>
            </a:r>
          </a:p>
        </p:txBody>
      </p:sp>
    </p:spTree>
    <p:extLst>
      <p:ext uri="{BB962C8B-B14F-4D97-AF65-F5344CB8AC3E}">
        <p14:creationId xmlns:p14="http://schemas.microsoft.com/office/powerpoint/2010/main" val="2009204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2C581-2B0C-494C-8883-B9B4C93BB12E}"/>
              </a:ext>
            </a:extLst>
          </p:cNvPr>
          <p:cNvSpPr>
            <a:spLocks noGrp="1"/>
          </p:cNvSpPr>
          <p:nvPr>
            <p:ph type="title"/>
          </p:nvPr>
        </p:nvSpPr>
        <p:spPr/>
        <p:txBody>
          <a:bodyPr>
            <a:normAutofit fontScale="90000"/>
          </a:bodyPr>
          <a:lstStyle/>
          <a:p>
            <a:r>
              <a:rPr lang="en-US" dirty="0"/>
              <a:t>We ALL spent a lot on Money on Upgrading our Marina, please take care of it!</a:t>
            </a:r>
          </a:p>
        </p:txBody>
      </p:sp>
      <p:pic>
        <p:nvPicPr>
          <p:cNvPr id="5" name="Content Placeholder 4" descr="A picture containing person, skating, ground&#10;&#10;Description generated with very high confidence">
            <a:extLst>
              <a:ext uri="{FF2B5EF4-FFF2-40B4-BE49-F238E27FC236}">
                <a16:creationId xmlns:a16="http://schemas.microsoft.com/office/drawing/2014/main" id="{581694AF-13CD-4DE2-8A48-56D530234B7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57726" y="1702477"/>
            <a:ext cx="3618906" cy="4825209"/>
          </a:xfrm>
        </p:spPr>
      </p:pic>
      <p:pic>
        <p:nvPicPr>
          <p:cNvPr id="4" name="Picture 3" descr="A picture containing person, outdoor, man, ground&#10;&#10;Description generated with very high confidence">
            <a:extLst>
              <a:ext uri="{FF2B5EF4-FFF2-40B4-BE49-F238E27FC236}">
                <a16:creationId xmlns:a16="http://schemas.microsoft.com/office/drawing/2014/main" id="{A5A1DA36-603B-46AA-885F-2C13203154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9179" y="1702478"/>
            <a:ext cx="3618907" cy="4825209"/>
          </a:xfrm>
          <a:prstGeom prst="rect">
            <a:avLst/>
          </a:prstGeom>
        </p:spPr>
      </p:pic>
    </p:spTree>
    <p:extLst>
      <p:ext uri="{BB962C8B-B14F-4D97-AF65-F5344CB8AC3E}">
        <p14:creationId xmlns:p14="http://schemas.microsoft.com/office/powerpoint/2010/main" val="33906315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0"/>
            <a:ext cx="9906000" cy="1905000"/>
          </a:xfrm>
        </p:spPr>
        <p:txBody>
          <a:bodyPr/>
          <a:lstStyle/>
          <a:p>
            <a:pPr eaLnBrk="1" fontAlgn="auto" hangingPunct="1">
              <a:spcAft>
                <a:spcPts val="0"/>
              </a:spcAft>
              <a:defRPr/>
            </a:pPr>
            <a:r>
              <a:rPr lang="en-US" b="1" dirty="0"/>
              <a:t>Communication</a:t>
            </a:r>
          </a:p>
        </p:txBody>
      </p:sp>
      <p:sp>
        <p:nvSpPr>
          <p:cNvPr id="3" name="Content Placeholder 2"/>
          <p:cNvSpPr>
            <a:spLocks noGrp="1"/>
          </p:cNvSpPr>
          <p:nvPr>
            <p:ph idx="1"/>
          </p:nvPr>
        </p:nvSpPr>
        <p:spPr>
          <a:xfrm>
            <a:off x="1141413" y="1863970"/>
            <a:ext cx="9906000" cy="4454768"/>
          </a:xfrm>
        </p:spPr>
        <p:txBody>
          <a:bodyPr>
            <a:noAutofit/>
          </a:bodyPr>
          <a:lstStyle/>
          <a:p>
            <a:pPr eaLnBrk="1" fontAlgn="auto" hangingPunct="1">
              <a:buFont typeface="Arial"/>
              <a:buChar char="•"/>
              <a:defRPr/>
            </a:pPr>
            <a:r>
              <a:rPr lang="en-US" sz="2800" dirty="0"/>
              <a:t>Annual </a:t>
            </a:r>
            <a:r>
              <a:rPr lang="en-US" dirty="0"/>
              <a:t>P</a:t>
            </a:r>
            <a:r>
              <a:rPr lang="en-US" sz="2800" dirty="0"/>
              <a:t>rivate </a:t>
            </a:r>
            <a:r>
              <a:rPr lang="en-US" dirty="0"/>
              <a:t>M</a:t>
            </a:r>
            <a:r>
              <a:rPr lang="en-US" sz="2800" dirty="0"/>
              <a:t>arina </a:t>
            </a:r>
            <a:r>
              <a:rPr lang="en-US" dirty="0"/>
              <a:t>N</a:t>
            </a:r>
            <a:r>
              <a:rPr lang="en-US" sz="2800" dirty="0"/>
              <a:t>ewsletter</a:t>
            </a:r>
          </a:p>
          <a:p>
            <a:pPr eaLnBrk="1" fontAlgn="auto" hangingPunct="1">
              <a:buFont typeface="Arial"/>
              <a:buChar char="•"/>
              <a:defRPr/>
            </a:pPr>
            <a:r>
              <a:rPr lang="en-US" sz="2800" dirty="0"/>
              <a:t>Annual billing lease fees</a:t>
            </a:r>
          </a:p>
          <a:p>
            <a:pPr eaLnBrk="1" fontAlgn="auto" hangingPunct="1">
              <a:buFont typeface="Arial"/>
              <a:buChar char="•"/>
              <a:defRPr/>
            </a:pPr>
            <a:r>
              <a:rPr lang="en-US" sz="2800" dirty="0"/>
              <a:t>One or two a Private Marina All </a:t>
            </a:r>
            <a:r>
              <a:rPr lang="en-US" dirty="0"/>
              <a:t>M</a:t>
            </a:r>
            <a:r>
              <a:rPr lang="en-US" sz="2800" dirty="0"/>
              <a:t>embers meetings</a:t>
            </a:r>
          </a:p>
          <a:p>
            <a:pPr eaLnBrk="1" fontAlgn="auto" hangingPunct="1">
              <a:buFont typeface="Arial"/>
              <a:buChar char="•"/>
              <a:defRPr/>
            </a:pPr>
            <a:r>
              <a:rPr lang="en-US" dirty="0"/>
              <a:t>P</a:t>
            </a:r>
            <a:r>
              <a:rPr lang="en-US" sz="2800" dirty="0"/>
              <a:t>rivate </a:t>
            </a:r>
            <a:r>
              <a:rPr lang="en-US" dirty="0"/>
              <a:t>M</a:t>
            </a:r>
            <a:r>
              <a:rPr lang="en-US" sz="2800" dirty="0"/>
              <a:t>arina </a:t>
            </a:r>
            <a:r>
              <a:rPr lang="en-US" dirty="0"/>
              <a:t>O</a:t>
            </a:r>
            <a:r>
              <a:rPr lang="en-US" sz="2800" dirty="0"/>
              <a:t>ak Shore email - </a:t>
            </a:r>
            <a:r>
              <a:rPr lang="en-US" dirty="0"/>
              <a:t>Mailchimp.com</a:t>
            </a:r>
          </a:p>
          <a:p>
            <a:pPr marL="0" indent="0">
              <a:buNone/>
              <a:defRPr/>
            </a:pPr>
            <a:r>
              <a:rPr lang="en-US" sz="2800" dirty="0"/>
              <a:t>We hoping this is working for each of you and you have the information about the Private Marina that you need!</a:t>
            </a:r>
          </a:p>
          <a:p>
            <a:pPr marL="457200" lvl="1" indent="0" eaLnBrk="1" fontAlgn="auto" hangingPunct="1">
              <a:buFont typeface="Arial"/>
              <a:buNone/>
              <a:defRPr/>
            </a:pPr>
            <a:r>
              <a:rPr lang="en-US" sz="2400" dirty="0">
                <a:solidFill>
                  <a:srgbClr val="0070C0"/>
                </a:solidFill>
              </a:rPr>
              <a:t> </a:t>
            </a:r>
          </a:p>
        </p:txBody>
      </p:sp>
    </p:spTree>
    <p:extLst>
      <p:ext uri="{BB962C8B-B14F-4D97-AF65-F5344CB8AC3E}">
        <p14:creationId xmlns:p14="http://schemas.microsoft.com/office/powerpoint/2010/main" val="2613267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526" y="391318"/>
            <a:ext cx="11381172" cy="1325563"/>
          </a:xfrm>
        </p:spPr>
        <p:txBody>
          <a:bodyPr>
            <a:normAutofit fontScale="90000"/>
          </a:bodyPr>
          <a:lstStyle/>
          <a:p>
            <a:pPr eaLnBrk="1" fontAlgn="auto" hangingPunct="1">
              <a:spcAft>
                <a:spcPts val="0"/>
              </a:spcAft>
              <a:defRPr/>
            </a:pPr>
            <a:r>
              <a:rPr lang="en-US" b="1" dirty="0"/>
              <a:t>Questions We Receive During the Past Year</a:t>
            </a:r>
            <a:br>
              <a:rPr lang="en-US" dirty="0">
                <a:solidFill>
                  <a:srgbClr val="00B050"/>
                </a:solidFill>
              </a:rPr>
            </a:br>
            <a:endParaRPr lang="en-US" dirty="0">
              <a:solidFill>
                <a:srgbClr val="00B050"/>
              </a:solidFill>
            </a:endParaRPr>
          </a:p>
        </p:txBody>
      </p:sp>
      <p:sp>
        <p:nvSpPr>
          <p:cNvPr id="3" name="Content Placeholder 2"/>
          <p:cNvSpPr>
            <a:spLocks noGrp="1"/>
          </p:cNvSpPr>
          <p:nvPr>
            <p:ph idx="1"/>
          </p:nvPr>
        </p:nvSpPr>
        <p:spPr>
          <a:xfrm>
            <a:off x="661011" y="1716881"/>
            <a:ext cx="11381172" cy="4590929"/>
          </a:xfrm>
        </p:spPr>
        <p:txBody>
          <a:bodyPr anchor="t">
            <a:normAutofit fontScale="92500" lnSpcReduction="10000"/>
          </a:bodyPr>
          <a:lstStyle/>
          <a:p>
            <a:pPr eaLnBrk="1" fontAlgn="auto" hangingPunct="1">
              <a:buFont typeface="Arial"/>
              <a:buChar char="•"/>
              <a:defRPr/>
            </a:pPr>
            <a:r>
              <a:rPr lang="en-US" dirty="0"/>
              <a:t>A few things the committee discussed:</a:t>
            </a:r>
          </a:p>
          <a:p>
            <a:pPr lvl="1">
              <a:buFont typeface="Arial"/>
              <a:buChar char="•"/>
              <a:defRPr/>
            </a:pPr>
            <a:r>
              <a:rPr lang="en-US" dirty="0"/>
              <a:t>Can you rotate the docks al all can take turns in the water on low level times?</a:t>
            </a:r>
          </a:p>
          <a:p>
            <a:pPr lvl="2">
              <a:buFont typeface="Arial"/>
              <a:buChar char="•"/>
              <a:defRPr/>
            </a:pPr>
            <a:r>
              <a:rPr lang="en-US" dirty="0"/>
              <a:t>Cannot do that because when you buy a slide you buy a locations and some locations are more valuable than others</a:t>
            </a:r>
          </a:p>
          <a:p>
            <a:pPr lvl="1">
              <a:buFont typeface="Arial"/>
              <a:buChar char="•"/>
              <a:defRPr/>
            </a:pPr>
            <a:r>
              <a:rPr lang="en-US" dirty="0"/>
              <a:t>Still have to pay Annual Fee and dock note floating: Normalizing the Annual Fee by location of your slip</a:t>
            </a:r>
          </a:p>
          <a:p>
            <a:pPr lvl="2">
              <a:buFont typeface="Arial"/>
              <a:buChar char="•"/>
              <a:defRPr/>
            </a:pPr>
            <a:r>
              <a:rPr lang="en-US" dirty="0"/>
              <a:t>Some slips cost more to operate, whiles others are nested ( All Owners do not get the same value  as others)</a:t>
            </a:r>
          </a:p>
          <a:p>
            <a:pPr lvl="1">
              <a:buFont typeface="Arial"/>
              <a:buChar char="•"/>
              <a:defRPr/>
            </a:pPr>
            <a:r>
              <a:rPr lang="en-US" dirty="0"/>
              <a:t>Nesting Schedule: We have predetermined locations and levels when the best times to nest each dock.</a:t>
            </a:r>
          </a:p>
          <a:p>
            <a:pPr lvl="2">
              <a:buFont typeface="Arial"/>
              <a:buChar char="•"/>
              <a:defRPr/>
            </a:pPr>
            <a:r>
              <a:rPr lang="en-US" sz="2200" dirty="0"/>
              <a:t>We do use variables: lake level, time of year and release schedule</a:t>
            </a:r>
          </a:p>
          <a:p>
            <a:pPr lvl="1">
              <a:buFont typeface="Arial"/>
              <a:buChar char="•"/>
              <a:defRPr/>
            </a:pPr>
            <a:r>
              <a:rPr lang="en-US" sz="2200" dirty="0"/>
              <a:t>Current Slip Sales - $30,000.00</a:t>
            </a:r>
          </a:p>
          <a:p>
            <a:pPr lvl="1">
              <a:buFont typeface="Arial"/>
              <a:buChar char="•"/>
              <a:defRPr/>
            </a:pPr>
            <a:r>
              <a:rPr lang="en-US" sz="2200" dirty="0"/>
              <a:t>Do we have a waiting list of people wanting to buy a slip?</a:t>
            </a:r>
          </a:p>
          <a:p>
            <a:pPr lvl="2">
              <a:buFont typeface="Arial"/>
              <a:buChar char="•"/>
              <a:defRPr/>
            </a:pPr>
            <a:r>
              <a:rPr lang="en-US" sz="2200" dirty="0"/>
              <a:t>No, the Private Marina does not keep list</a:t>
            </a:r>
          </a:p>
          <a:p>
            <a:pPr lvl="2">
              <a:buFont typeface="Arial"/>
              <a:buChar char="•"/>
              <a:defRPr/>
            </a:pPr>
            <a:r>
              <a:rPr lang="en-US" sz="2200" dirty="0"/>
              <a:t>We let people know buyers and seller</a:t>
            </a:r>
          </a:p>
        </p:txBody>
      </p:sp>
    </p:spTree>
    <p:extLst>
      <p:ext uri="{BB962C8B-B14F-4D97-AF65-F5344CB8AC3E}">
        <p14:creationId xmlns:p14="http://schemas.microsoft.com/office/powerpoint/2010/main" val="36486193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b="1" dirty="0"/>
              <a:t>Open Comments </a:t>
            </a:r>
          </a:p>
        </p:txBody>
      </p:sp>
      <p:sp>
        <p:nvSpPr>
          <p:cNvPr id="3" name="Content Placeholder 2"/>
          <p:cNvSpPr>
            <a:spLocks noGrp="1"/>
          </p:cNvSpPr>
          <p:nvPr>
            <p:ph idx="1"/>
          </p:nvPr>
        </p:nvSpPr>
        <p:spPr/>
        <p:txBody>
          <a:bodyPr anchor="t"/>
          <a:lstStyle/>
          <a:p>
            <a:pPr eaLnBrk="1" fontAlgn="auto" hangingPunct="1">
              <a:buFont typeface="Arial"/>
              <a:buChar char="•"/>
              <a:defRPr/>
            </a:pPr>
            <a:r>
              <a:rPr lang="en-US" sz="2400" dirty="0">
                <a:solidFill>
                  <a:schemeClr val="tx1"/>
                </a:solidFill>
              </a:rPr>
              <a:t>To ensure all members get a chance to make comments please keep your comments to a 5 minutes limit</a:t>
            </a:r>
          </a:p>
          <a:p>
            <a:pPr eaLnBrk="1" fontAlgn="auto" hangingPunct="1">
              <a:buFont typeface="Arial"/>
              <a:buChar char="•"/>
              <a:defRPr/>
            </a:pPr>
            <a:r>
              <a:rPr lang="en-US" sz="2400" dirty="0"/>
              <a:t>All comments will be documented and follow ups will be performed as necessary</a:t>
            </a:r>
          </a:p>
          <a:p>
            <a:pPr eaLnBrk="1" fontAlgn="auto" hangingPunct="1">
              <a:buFont typeface="Arial"/>
              <a:buChar char="•"/>
              <a:defRPr/>
            </a:pPr>
            <a:endParaRPr lang="en-US" sz="2400" dirty="0"/>
          </a:p>
          <a:p>
            <a:pPr eaLnBrk="1" fontAlgn="auto" hangingPunct="1">
              <a:buFont typeface="Arial"/>
              <a:buChar char="•"/>
              <a:defRPr/>
            </a:pPr>
            <a:r>
              <a:rPr lang="en-US" sz="3600" dirty="0"/>
              <a:t> Feedback?</a:t>
            </a:r>
          </a:p>
        </p:txBody>
      </p:sp>
    </p:spTree>
    <p:extLst>
      <p:ext uri="{BB962C8B-B14F-4D97-AF65-F5344CB8AC3E}">
        <p14:creationId xmlns:p14="http://schemas.microsoft.com/office/powerpoint/2010/main" val="3636953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028" y="636588"/>
            <a:ext cx="11381172" cy="1325563"/>
          </a:xfrm>
        </p:spPr>
        <p:txBody>
          <a:bodyPr>
            <a:normAutofit fontScale="90000"/>
          </a:bodyPr>
          <a:lstStyle/>
          <a:p>
            <a:pPr eaLnBrk="1" fontAlgn="auto" hangingPunct="1">
              <a:spcAft>
                <a:spcPts val="0"/>
              </a:spcAft>
              <a:defRPr/>
            </a:pPr>
            <a:r>
              <a:rPr lang="en-US" b="1" dirty="0"/>
              <a:t>Always Looking for New Committee Members</a:t>
            </a:r>
            <a:br>
              <a:rPr lang="en-US" dirty="0">
                <a:solidFill>
                  <a:srgbClr val="00B050"/>
                </a:solidFill>
              </a:rPr>
            </a:br>
            <a:endParaRPr lang="en-US" dirty="0">
              <a:solidFill>
                <a:srgbClr val="00B050"/>
              </a:solidFill>
            </a:endParaRPr>
          </a:p>
        </p:txBody>
      </p:sp>
      <p:sp>
        <p:nvSpPr>
          <p:cNvPr id="3" name="Content Placeholder 2"/>
          <p:cNvSpPr>
            <a:spLocks noGrp="1"/>
          </p:cNvSpPr>
          <p:nvPr>
            <p:ph idx="1"/>
          </p:nvPr>
        </p:nvSpPr>
        <p:spPr>
          <a:xfrm>
            <a:off x="700088" y="2366963"/>
            <a:ext cx="10772775" cy="3424237"/>
          </a:xfrm>
        </p:spPr>
        <p:txBody>
          <a:bodyPr anchor="t"/>
          <a:lstStyle/>
          <a:p>
            <a:pPr eaLnBrk="1" fontAlgn="auto" hangingPunct="1">
              <a:buFont typeface="Arial"/>
              <a:buChar char="•"/>
              <a:defRPr/>
            </a:pPr>
            <a:r>
              <a:rPr lang="en-US" sz="2400" dirty="0"/>
              <a:t>If anyone is interested please contact one of your committee members</a:t>
            </a:r>
          </a:p>
        </p:txBody>
      </p:sp>
    </p:spTree>
    <p:extLst>
      <p:ext uri="{BB962C8B-B14F-4D97-AF65-F5344CB8AC3E}">
        <p14:creationId xmlns:p14="http://schemas.microsoft.com/office/powerpoint/2010/main" val="279665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BCFB5-2F78-4B66-A927-9D1ABD43162C}"/>
              </a:ext>
            </a:extLst>
          </p:cNvPr>
          <p:cNvSpPr>
            <a:spLocks noGrp="1"/>
          </p:cNvSpPr>
          <p:nvPr>
            <p:ph type="title"/>
          </p:nvPr>
        </p:nvSpPr>
        <p:spPr/>
        <p:txBody>
          <a:bodyPr/>
          <a:lstStyle/>
          <a:p>
            <a:r>
              <a:rPr lang="en-US" dirty="0"/>
              <a:t>Lake Levels</a:t>
            </a:r>
          </a:p>
        </p:txBody>
      </p:sp>
      <p:sp>
        <p:nvSpPr>
          <p:cNvPr id="3" name="Text Placeholder 2">
            <a:extLst>
              <a:ext uri="{FF2B5EF4-FFF2-40B4-BE49-F238E27FC236}">
                <a16:creationId xmlns:a16="http://schemas.microsoft.com/office/drawing/2014/main" id="{E32CE6BA-E399-47BE-9010-8672DDA12C1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11189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981F79-1A64-212E-9176-5F32498ED891}"/>
              </a:ext>
            </a:extLst>
          </p:cNvPr>
          <p:cNvSpPr>
            <a:spLocks noChangeArrowheads="1"/>
          </p:cNvSpPr>
          <p:nvPr/>
        </p:nvSpPr>
        <p:spPr bwMode="auto">
          <a:xfrm>
            <a:off x="309562" y="3182146"/>
            <a:ext cx="1295402" cy="1266428"/>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Dock</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6">
            <a:extLst>
              <a:ext uri="{FF2B5EF4-FFF2-40B4-BE49-F238E27FC236}">
                <a16:creationId xmlns:a16="http://schemas.microsoft.com/office/drawing/2014/main" id="{F3519EEC-DFCC-82EF-DF4D-DE9CCB23A389}"/>
              </a:ext>
            </a:extLst>
          </p:cNvPr>
          <p:cNvSpPr>
            <a:spLocks noChangeArrowheads="1"/>
          </p:cNvSpPr>
          <p:nvPr/>
        </p:nvSpPr>
        <p:spPr bwMode="auto">
          <a:xfrm rot="10800000" flipV="1">
            <a:off x="338136" y="228600"/>
            <a:ext cx="1269999" cy="1337470"/>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 Dock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3F47059B-9D09-CC45-1BD1-513FE0890FB5}"/>
              </a:ext>
            </a:extLst>
          </p:cNvPr>
          <p:cNvSpPr>
            <a:spLocks noChangeArrowheads="1"/>
          </p:cNvSpPr>
          <p:nvPr/>
        </p:nvSpPr>
        <p:spPr bwMode="auto">
          <a:xfrm rot="10800000" flipV="1">
            <a:off x="2940050" y="3160316"/>
            <a:ext cx="1295400" cy="1266428"/>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 Dock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10638937-D653-9615-9702-D10F117515EF}"/>
              </a:ext>
            </a:extLst>
          </p:cNvPr>
          <p:cNvSpPr>
            <a:spLocks noChangeArrowheads="1"/>
          </p:cNvSpPr>
          <p:nvPr/>
        </p:nvSpPr>
        <p:spPr bwMode="auto">
          <a:xfrm rot="10800000" flipV="1">
            <a:off x="2940048" y="1736728"/>
            <a:ext cx="1295401" cy="1266428"/>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 Dock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4">
            <a:extLst>
              <a:ext uri="{FF2B5EF4-FFF2-40B4-BE49-F238E27FC236}">
                <a16:creationId xmlns:a16="http://schemas.microsoft.com/office/drawing/2014/main" id="{D26E3EE1-36A5-9551-7D65-59FA31A038F0}"/>
              </a:ext>
            </a:extLst>
          </p:cNvPr>
          <p:cNvSpPr>
            <a:spLocks noChangeArrowheads="1"/>
          </p:cNvSpPr>
          <p:nvPr/>
        </p:nvSpPr>
        <p:spPr bwMode="auto">
          <a:xfrm rot="10800000" flipV="1">
            <a:off x="309561" y="1807370"/>
            <a:ext cx="1298575" cy="1133475"/>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 Dock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5">
            <a:extLst>
              <a:ext uri="{FF2B5EF4-FFF2-40B4-BE49-F238E27FC236}">
                <a16:creationId xmlns:a16="http://schemas.microsoft.com/office/drawing/2014/main" id="{B3BF3091-A264-9443-552F-7B3FCF4FDC68}"/>
              </a:ext>
            </a:extLst>
          </p:cNvPr>
          <p:cNvSpPr>
            <a:spLocks noChangeArrowheads="1"/>
          </p:cNvSpPr>
          <p:nvPr/>
        </p:nvSpPr>
        <p:spPr bwMode="auto">
          <a:xfrm rot="-5400000">
            <a:off x="3259929" y="1732753"/>
            <a:ext cx="1133475" cy="6977063"/>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 Dock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9A13C576-B019-EC85-2518-FEA9486594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1847484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350"/>
            <a:ext cx="8686800" cy="1468438"/>
          </a:xfrm>
        </p:spPr>
        <p:txBody>
          <a:bodyPr/>
          <a:lstStyle/>
          <a:p>
            <a:pPr eaLnBrk="1" fontAlgn="auto" hangingPunct="1">
              <a:spcAft>
                <a:spcPts val="0"/>
              </a:spcAft>
              <a:defRPr/>
            </a:pPr>
            <a:r>
              <a:rPr lang="en-US" b="1" dirty="0"/>
              <a:t>Thank You for Coming!</a:t>
            </a:r>
          </a:p>
        </p:txBody>
      </p:sp>
      <p:sp>
        <p:nvSpPr>
          <p:cNvPr id="3" name="Text Placeholder 2"/>
          <p:cNvSpPr>
            <a:spLocks noGrp="1"/>
          </p:cNvSpPr>
          <p:nvPr>
            <p:ph type="body" idx="1"/>
          </p:nvPr>
        </p:nvSpPr>
        <p:spPr>
          <a:xfrm>
            <a:off x="1751013" y="4776788"/>
            <a:ext cx="8686800" cy="860425"/>
          </a:xfrm>
        </p:spPr>
        <p:txBody>
          <a:bodyPr/>
          <a:lstStyle/>
          <a:p>
            <a:pPr eaLnBrk="1" fontAlgn="auto" hangingPunct="1">
              <a:buFont typeface="Arial"/>
              <a:buNone/>
              <a:defRPr/>
            </a:pPr>
            <a:endParaRPr lang="en-US" dirty="0"/>
          </a:p>
        </p:txBody>
      </p:sp>
    </p:spTree>
    <p:extLst>
      <p:ext uri="{BB962C8B-B14F-4D97-AF65-F5344CB8AC3E}">
        <p14:creationId xmlns:p14="http://schemas.microsoft.com/office/powerpoint/2010/main" val="1432901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7B722-A101-49BE-9AE1-5E89C77317D6}"/>
              </a:ext>
            </a:extLst>
          </p:cNvPr>
          <p:cNvSpPr>
            <a:spLocks noGrp="1"/>
          </p:cNvSpPr>
          <p:nvPr>
            <p:ph type="title"/>
          </p:nvPr>
        </p:nvSpPr>
        <p:spPr>
          <a:xfrm>
            <a:off x="913149" y="320132"/>
            <a:ext cx="10364451" cy="1144209"/>
          </a:xfrm>
        </p:spPr>
        <p:txBody>
          <a:bodyPr/>
          <a:lstStyle/>
          <a:p>
            <a:r>
              <a:rPr lang="en-US" b="1" dirty="0"/>
              <a:t>Lake Level 100% to 92%</a:t>
            </a:r>
            <a:br>
              <a:rPr lang="en-US" b="1" dirty="0"/>
            </a:br>
            <a:r>
              <a:rPr lang="en-US" sz="2800" b="1" dirty="0"/>
              <a:t>800’ </a:t>
            </a:r>
            <a:r>
              <a:rPr lang="en-US" sz="2800" b="1" cap="none" dirty="0"/>
              <a:t>to</a:t>
            </a:r>
            <a:r>
              <a:rPr lang="en-US" sz="2800" b="1" dirty="0"/>
              <a:t> 794’</a:t>
            </a:r>
            <a:endParaRPr lang="en-US" b="1" dirty="0"/>
          </a:p>
        </p:txBody>
      </p:sp>
      <p:sp>
        <p:nvSpPr>
          <p:cNvPr id="3" name="Content Placeholder 2">
            <a:extLst>
              <a:ext uri="{FF2B5EF4-FFF2-40B4-BE49-F238E27FC236}">
                <a16:creationId xmlns:a16="http://schemas.microsoft.com/office/drawing/2014/main" id="{24850D99-CB0D-4217-8617-0C11D9BD76A6}"/>
              </a:ext>
            </a:extLst>
          </p:cNvPr>
          <p:cNvSpPr>
            <a:spLocks noGrp="1"/>
          </p:cNvSpPr>
          <p:nvPr>
            <p:ph sz="quarter" idx="13"/>
          </p:nvPr>
        </p:nvSpPr>
        <p:spPr>
          <a:xfrm>
            <a:off x="456261" y="2298152"/>
            <a:ext cx="11278226" cy="4019421"/>
          </a:xfrm>
        </p:spPr>
        <p:txBody>
          <a:bodyPr/>
          <a:lstStyle/>
          <a:p>
            <a:pPr marL="0" indent="0">
              <a:buNone/>
            </a:pPr>
            <a:endParaRPr lang="en-US" dirty="0"/>
          </a:p>
        </p:txBody>
      </p:sp>
      <p:sp>
        <p:nvSpPr>
          <p:cNvPr id="4" name="Rectangle 3">
            <a:extLst>
              <a:ext uri="{FF2B5EF4-FFF2-40B4-BE49-F238E27FC236}">
                <a16:creationId xmlns:a16="http://schemas.microsoft.com/office/drawing/2014/main" id="{94E74375-CA3A-4E82-8DCD-99AABD06BC5D}"/>
              </a:ext>
            </a:extLst>
          </p:cNvPr>
          <p:cNvSpPr>
            <a:spLocks noChangeArrowheads="1"/>
          </p:cNvSpPr>
          <p:nvPr/>
        </p:nvSpPr>
        <p:spPr bwMode="auto">
          <a:xfrm>
            <a:off x="3981991" y="2841134"/>
            <a:ext cx="1667679" cy="731357"/>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C84C3B78-DBE2-4D82-9CD0-2792BF9D375C}"/>
              </a:ext>
            </a:extLst>
          </p:cNvPr>
          <p:cNvSpPr>
            <a:spLocks noChangeArrowheads="1"/>
          </p:cNvSpPr>
          <p:nvPr/>
        </p:nvSpPr>
        <p:spPr bwMode="auto">
          <a:xfrm>
            <a:off x="5956924" y="2823975"/>
            <a:ext cx="1667679" cy="748516"/>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DEB063C7-DC67-438A-A253-3EF7810AF12A}"/>
              </a:ext>
            </a:extLst>
          </p:cNvPr>
          <p:cNvSpPr>
            <a:spLocks noChangeArrowheads="1"/>
          </p:cNvSpPr>
          <p:nvPr/>
        </p:nvSpPr>
        <p:spPr bwMode="auto">
          <a:xfrm>
            <a:off x="2815628" y="2892129"/>
            <a:ext cx="853206" cy="1463138"/>
          </a:xfrm>
          <a:prstGeom prst="rect">
            <a:avLst/>
          </a:prstGeom>
          <a:solidFill>
            <a:srgbClr val="4774C5"/>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A54628A5-14E6-4104-A12E-A97B1BAECB3B}"/>
              </a:ext>
            </a:extLst>
          </p:cNvPr>
          <p:cNvSpPr>
            <a:spLocks noChangeArrowheads="1"/>
          </p:cNvSpPr>
          <p:nvPr/>
        </p:nvSpPr>
        <p:spPr bwMode="auto">
          <a:xfrm rot="16200000">
            <a:off x="8335617" y="2389972"/>
            <a:ext cx="766762" cy="1574281"/>
          </a:xfrm>
          <a:prstGeom prst="rect">
            <a:avLst/>
          </a:prstGeom>
          <a:solidFill>
            <a:srgbClr val="4472C4"/>
          </a:solidFill>
          <a:ln w="12700">
            <a:solidFill>
              <a:srgbClr val="1F3763"/>
            </a:solidFill>
            <a:miter lim="800000"/>
            <a:headEnd/>
            <a:tailEnd/>
          </a:ln>
        </p:spPr>
        <p:txBody>
          <a:bodyPr vert="vert"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E5FBFDCF-E751-41A7-A12A-460FA3C457DA}"/>
              </a:ext>
            </a:extLst>
          </p:cNvPr>
          <p:cNvSpPr>
            <a:spLocks noChangeArrowheads="1"/>
          </p:cNvSpPr>
          <p:nvPr/>
        </p:nvSpPr>
        <p:spPr bwMode="auto">
          <a:xfrm>
            <a:off x="3981991" y="4410802"/>
            <a:ext cx="1667679" cy="800221"/>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145DBA3A-2539-4765-A07C-E71833FAF950}"/>
              </a:ext>
            </a:extLst>
          </p:cNvPr>
          <p:cNvSpPr>
            <a:spLocks noChangeArrowheads="1"/>
          </p:cNvSpPr>
          <p:nvPr/>
        </p:nvSpPr>
        <p:spPr bwMode="auto">
          <a:xfrm>
            <a:off x="6163641" y="4410802"/>
            <a:ext cx="1667679" cy="800221"/>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sp>
        <p:nvSpPr>
          <p:cNvPr id="10" name="Rectangle 7">
            <a:extLst>
              <a:ext uri="{FF2B5EF4-FFF2-40B4-BE49-F238E27FC236}">
                <a16:creationId xmlns:a16="http://schemas.microsoft.com/office/drawing/2014/main" id="{C7C65A33-B1EA-457F-A1C0-959A5CF27805}"/>
              </a:ext>
            </a:extLst>
          </p:cNvPr>
          <p:cNvSpPr>
            <a:spLocks noChangeArrowheads="1"/>
          </p:cNvSpPr>
          <p:nvPr/>
        </p:nvSpPr>
        <p:spPr bwMode="auto">
          <a:xfrm>
            <a:off x="2308834" y="1918378"/>
            <a:ext cx="3156633"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 – A – B – C</a:t>
            </a:r>
            <a:r>
              <a:rPr lang="en-US" altLang="en-US"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altLang="en-US"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 - D</a:t>
            </a:r>
            <a:endParaRPr kumimoji="0" lang="en-US" altLang="en-US" sz="2800" b="0" i="0" u="none" strike="noStrike" cap="none" normalizeH="0" baseline="0" dirty="0">
              <a:ln>
                <a:noFill/>
              </a:ln>
              <a:solidFill>
                <a:srgbClr val="0070C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14">
            <a:extLst>
              <a:ext uri="{FF2B5EF4-FFF2-40B4-BE49-F238E27FC236}">
                <a16:creationId xmlns:a16="http://schemas.microsoft.com/office/drawing/2014/main" id="{F81F71C1-3985-40C0-A6A4-F49A2BD8A066}"/>
              </a:ext>
            </a:extLst>
          </p:cNvPr>
          <p:cNvSpPr>
            <a:spLocks noChangeArrowheads="1"/>
          </p:cNvSpPr>
          <p:nvPr/>
        </p:nvSpPr>
        <p:spPr bwMode="auto">
          <a:xfrm>
            <a:off x="3468020" y="4687080"/>
            <a:ext cx="6638377"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3200" b="0" i="0" u="none" strike="noStrike" cap="none" normalizeH="0" baseline="0" dirty="0">
                <a:ln>
                  <a:noFill/>
                </a:ln>
                <a:solidFill>
                  <a:schemeClr val="tx1"/>
                </a:solidFill>
                <a:effectLst/>
                <a:latin typeface="Arial" panose="020B0604020202020204" pitchFamily="34" charset="0"/>
              </a:rPr>
            </a:br>
            <a:endParaRPr kumimoji="0" lang="en-US" altLang="en-US" sz="3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Turkey Cove </a:t>
            </a: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20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Upper Parking Lot</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13EF277B-BB72-4614-BE60-8112977D0352}"/>
              </a:ext>
            </a:extLst>
          </p:cNvPr>
          <p:cNvSpPr/>
          <p:nvPr/>
        </p:nvSpPr>
        <p:spPr>
          <a:xfrm>
            <a:off x="3062352" y="4447566"/>
            <a:ext cx="359757" cy="157972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80CC06E-EF9D-4BA2-AE83-077B69AA7B0F}"/>
              </a:ext>
            </a:extLst>
          </p:cNvPr>
          <p:cNvSpPr txBox="1"/>
          <p:nvPr/>
        </p:nvSpPr>
        <p:spPr>
          <a:xfrm>
            <a:off x="137062" y="6426241"/>
            <a:ext cx="4044056" cy="369332"/>
          </a:xfrm>
          <a:prstGeom prst="rect">
            <a:avLst/>
          </a:prstGeom>
          <a:solidFill>
            <a:schemeClr val="accent3">
              <a:lumMod val="75000"/>
            </a:schemeClr>
          </a:solidFill>
        </p:spPr>
        <p:txBody>
          <a:bodyPr wrap="none" rtlCol="0">
            <a:spAutoFit/>
          </a:bodyPr>
          <a:lstStyle/>
          <a:p>
            <a:r>
              <a:rPr lang="en-US" dirty="0"/>
              <a:t>Connected to Upper Stairs on Turkey Cove</a:t>
            </a:r>
          </a:p>
        </p:txBody>
      </p:sp>
      <p:sp>
        <p:nvSpPr>
          <p:cNvPr id="13" name="TextBox 12">
            <a:extLst>
              <a:ext uri="{FF2B5EF4-FFF2-40B4-BE49-F238E27FC236}">
                <a16:creationId xmlns:a16="http://schemas.microsoft.com/office/drawing/2014/main" id="{20575DF7-C031-4CA7-7B2D-B18C3F498F35}"/>
              </a:ext>
            </a:extLst>
          </p:cNvPr>
          <p:cNvSpPr txBox="1"/>
          <p:nvPr/>
        </p:nvSpPr>
        <p:spPr>
          <a:xfrm>
            <a:off x="2980404" y="1341582"/>
            <a:ext cx="6031588" cy="523220"/>
          </a:xfrm>
          <a:prstGeom prst="rect">
            <a:avLst/>
          </a:prstGeom>
          <a:solidFill>
            <a:srgbClr val="92D050"/>
          </a:solidFill>
        </p:spPr>
        <p:txBody>
          <a:bodyPr wrap="none" rtlCol="0">
            <a:spAutoFit/>
          </a:bodyPr>
          <a:lstStyle/>
          <a:p>
            <a:r>
              <a:rPr lang="en-US" sz="2800" dirty="0"/>
              <a:t>All Docks Are Floating And Can Be Used!</a:t>
            </a:r>
          </a:p>
        </p:txBody>
      </p:sp>
    </p:spTree>
    <p:extLst>
      <p:ext uri="{BB962C8B-B14F-4D97-AF65-F5344CB8AC3E}">
        <p14:creationId xmlns:p14="http://schemas.microsoft.com/office/powerpoint/2010/main" val="2967196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4AFDB-3875-7F11-3D51-E63821E4C1F5}"/>
              </a:ext>
            </a:extLst>
          </p:cNvPr>
          <p:cNvSpPr>
            <a:spLocks noGrp="1"/>
          </p:cNvSpPr>
          <p:nvPr>
            <p:ph type="title"/>
          </p:nvPr>
        </p:nvSpPr>
        <p:spPr/>
        <p:txBody>
          <a:bodyPr/>
          <a:lstStyle/>
          <a:p>
            <a:r>
              <a:rPr lang="en-US" dirty="0"/>
              <a:t>2023 Release Schedule</a:t>
            </a:r>
          </a:p>
        </p:txBody>
      </p:sp>
      <p:sp>
        <p:nvSpPr>
          <p:cNvPr id="5" name="Rectangle 1">
            <a:extLst>
              <a:ext uri="{FF2B5EF4-FFF2-40B4-BE49-F238E27FC236}">
                <a16:creationId xmlns:a16="http://schemas.microsoft.com/office/drawing/2014/main" id="{53075F09-08F8-E964-27D3-C9C3F487911C}"/>
              </a:ext>
            </a:extLst>
          </p:cNvPr>
          <p:cNvSpPr>
            <a:spLocks noChangeArrowheads="1"/>
          </p:cNvSpPr>
          <p:nvPr/>
        </p:nvSpPr>
        <p:spPr bwMode="auto">
          <a:xfrm>
            <a:off x="-5021522" y="-125343"/>
            <a:ext cx="2235278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Calibri" panose="020F0502020204030204" pitchFamily="34" charset="0"/>
              </a:rPr>
              <a:t>Notes: </a:t>
            </a: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0" i="0" u="none" strike="noStrike" cap="none" normalizeH="0" baseline="0">
                <a:ln>
                  <a:noFill/>
                </a:ln>
                <a:solidFill>
                  <a:schemeClr val="tx1"/>
                </a:solidFill>
                <a:effectLst/>
                <a:latin typeface="ArialMT"/>
              </a:rPr>
              <a:t>1. Mean daily flow for the month in cubic feet per second. </a:t>
            </a:r>
            <a:r>
              <a:rPr kumimoji="0" lang="en-US" altLang="en-US" sz="700" b="0" i="0" u="none" strike="noStrike" cap="none" normalizeH="0" baseline="0">
                <a:ln>
                  <a:noFill/>
                </a:ln>
                <a:solidFill>
                  <a:srgbClr val="FFFFFF"/>
                </a:solidFill>
                <a:effectLst/>
                <a:latin typeface="Calibri" panose="020F0502020204030204" pitchFamily="34" charset="0"/>
              </a:rPr>
              <a:t>417,121</a:t>
            </a:r>
            <a:br>
              <a:rPr kumimoji="0" lang="en-US" altLang="en-US" sz="700" b="0" i="0" u="none" strike="noStrike" cap="none" normalizeH="0" baseline="0">
                <a:ln>
                  <a:noFill/>
                </a:ln>
                <a:solidFill>
                  <a:srgbClr val="FFFFFF"/>
                </a:solidFill>
                <a:effectLst/>
                <a:latin typeface="Calibri" panose="020F0502020204030204" pitchFamily="34" charset="0"/>
              </a:rPr>
            </a:br>
            <a:r>
              <a:rPr kumimoji="0" lang="en-US" altLang="en-US" sz="500" b="0" i="0" u="none" strike="noStrike" cap="none" normalizeH="0" baseline="0">
                <a:ln>
                  <a:noFill/>
                </a:ln>
                <a:solidFill>
                  <a:schemeClr val="tx1"/>
                </a:solidFill>
                <a:effectLst/>
                <a:latin typeface="ArialMT"/>
              </a:rPr>
              <a:t>2. Shaded areas denote actual values. Non-shaded areas are projected values.</a:t>
            </a:r>
            <a:br>
              <a:rPr kumimoji="0" lang="en-US" altLang="en-US" sz="500" b="0" i="0" u="none" strike="noStrike" cap="none" normalizeH="0" baseline="0">
                <a:ln>
                  <a:noFill/>
                </a:ln>
                <a:solidFill>
                  <a:schemeClr val="tx1"/>
                </a:solidFill>
                <a:effectLst/>
                <a:latin typeface="ArialMT"/>
              </a:rPr>
            </a:br>
            <a:r>
              <a:rPr kumimoji="0" lang="en-US" altLang="en-US" sz="500" b="0" i="0" u="none" strike="noStrike" cap="none" normalizeH="0" baseline="0">
                <a:ln>
                  <a:noFill/>
                </a:ln>
                <a:solidFill>
                  <a:schemeClr val="tx1"/>
                </a:solidFill>
                <a:effectLst/>
                <a:latin typeface="ArialMT"/>
              </a:rPr>
              <a:t>3. Nacimiento Reservoir storage capacity: 377,900 acre feet; San Antonio Reservoir storage capacity: 335,000 acre feet. 4. Proposed schedule meets Agency annual water withdrawal limits required by State Water Board appropriative water rights for the Nacimiento and San Antonio Rivers. 5. Reservoir Operations Advisory Committee may make release considerations for fish spawn and holiday periods to benefit recreation. 6. Schedule assumes no inflow to reservoirs after May 1st. Elevations will be influenced by actual inflow amounts.</a:t>
            </a:r>
            <a:br>
              <a:rPr kumimoji="0" lang="en-US" altLang="en-US" sz="500" b="0" i="0" u="none" strike="noStrike" cap="none" normalizeH="0" baseline="0">
                <a:ln>
                  <a:noFill/>
                </a:ln>
                <a:solidFill>
                  <a:schemeClr val="tx1"/>
                </a:solidFill>
                <a:effectLst/>
                <a:latin typeface="ArialMT"/>
              </a:rPr>
            </a:br>
            <a:r>
              <a:rPr kumimoji="0" lang="en-US" altLang="en-US" sz="500" b="0" i="0" u="none" strike="noStrike" cap="none" normalizeH="0" baseline="0">
                <a:ln>
                  <a:noFill/>
                </a:ln>
                <a:solidFill>
                  <a:schemeClr val="tx1"/>
                </a:solidFill>
                <a:effectLst/>
                <a:latin typeface="ArialMT"/>
              </a:rPr>
              <a:t>7. "NWP Diversions" are San Luis Obispo County - Nacimiento Water Project conveyance facilities diversions. Max. allowable water year (Oct. 1 - Sept. 30) diversions: 15,750 ac-ft. 8. Nacimiento "NWP Diversions" do not include lakeside water use which is estimated at approximately 1,750 acre feet per year. </a:t>
            </a: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rPr>
              <a:t>RESERVOIR RELEASE SCHEDULE FOR 2023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3" name="Content Placeholder 12">
            <a:extLst>
              <a:ext uri="{FF2B5EF4-FFF2-40B4-BE49-F238E27FC236}">
                <a16:creationId xmlns:a16="http://schemas.microsoft.com/office/drawing/2014/main" id="{ABD0948B-4AC1-22DB-7E3D-B0A96B737141}"/>
              </a:ext>
            </a:extLst>
          </p:cNvPr>
          <p:cNvPicPr>
            <a:picLocks noGrp="1" noChangeAspect="1"/>
          </p:cNvPicPr>
          <p:nvPr>
            <p:ph idx="1"/>
          </p:nvPr>
        </p:nvPicPr>
        <p:blipFill>
          <a:blip r:embed="rId2"/>
          <a:stretch>
            <a:fillRect/>
          </a:stretch>
        </p:blipFill>
        <p:spPr>
          <a:xfrm>
            <a:off x="838200" y="1835801"/>
            <a:ext cx="10515600" cy="4330986"/>
          </a:xfrm>
          <a:prstGeom prst="rect">
            <a:avLst/>
          </a:prstGeom>
        </p:spPr>
      </p:pic>
    </p:spTree>
    <p:extLst>
      <p:ext uri="{BB962C8B-B14F-4D97-AF65-F5344CB8AC3E}">
        <p14:creationId xmlns:p14="http://schemas.microsoft.com/office/powerpoint/2010/main" val="722126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109538"/>
            <a:ext cx="9906000" cy="1341757"/>
          </a:xfrm>
        </p:spPr>
        <p:txBody>
          <a:bodyPr/>
          <a:lstStyle/>
          <a:p>
            <a:pPr eaLnBrk="1" fontAlgn="auto" hangingPunct="1">
              <a:spcAft>
                <a:spcPts val="0"/>
              </a:spcAft>
              <a:defRPr/>
            </a:pPr>
            <a:r>
              <a:rPr lang="en-US" b="1" dirty="0"/>
              <a:t>Current Lake Status</a:t>
            </a:r>
          </a:p>
        </p:txBody>
      </p:sp>
      <p:sp>
        <p:nvSpPr>
          <p:cNvPr id="3" name="Content Placeholder 2"/>
          <p:cNvSpPr>
            <a:spLocks noGrp="1"/>
          </p:cNvSpPr>
          <p:nvPr>
            <p:ph idx="1"/>
          </p:nvPr>
        </p:nvSpPr>
        <p:spPr>
          <a:xfrm>
            <a:off x="275573" y="1606760"/>
            <a:ext cx="11633929" cy="5251240"/>
          </a:xfrm>
        </p:spPr>
        <p:txBody>
          <a:bodyPr>
            <a:normAutofit fontScale="55000" lnSpcReduction="20000"/>
          </a:bodyPr>
          <a:lstStyle/>
          <a:p>
            <a:pPr>
              <a:buFont typeface="Arial"/>
              <a:buChar char="•"/>
              <a:defRPr/>
            </a:pPr>
            <a:r>
              <a:rPr lang="en-US" sz="3800" dirty="0"/>
              <a:t>ALL Docks are floating!</a:t>
            </a:r>
          </a:p>
          <a:p>
            <a:pPr>
              <a:buFont typeface="Arial"/>
              <a:buChar char="•"/>
              <a:defRPr/>
            </a:pPr>
            <a:r>
              <a:rPr lang="en-US" sz="3800" dirty="0"/>
              <a:t>2022 - parts of E and C &amp; D only floated</a:t>
            </a:r>
          </a:p>
          <a:p>
            <a:pPr>
              <a:buFont typeface="Arial"/>
              <a:buChar char="•"/>
              <a:defRPr/>
            </a:pPr>
            <a:r>
              <a:rPr lang="en-US" sz="3800" dirty="0"/>
              <a:t>Lake Low 2022 December 1</a:t>
            </a:r>
            <a:r>
              <a:rPr lang="en-US" sz="3800" baseline="30000" dirty="0"/>
              <a:t>st</a:t>
            </a:r>
            <a:r>
              <a:rPr lang="en-US" sz="3800" dirty="0"/>
              <a:t> – </a:t>
            </a:r>
            <a:r>
              <a:rPr lang="en-US" sz="3800" dirty="0">
                <a:solidFill>
                  <a:srgbClr val="FF0000"/>
                </a:solidFill>
              </a:rPr>
              <a:t>16%, 715.70  </a:t>
            </a:r>
            <a:r>
              <a:rPr lang="en-US" sz="3800" dirty="0"/>
              <a:t>- All Docks were nest </a:t>
            </a:r>
          </a:p>
          <a:p>
            <a:pPr>
              <a:buFont typeface="Arial"/>
              <a:buChar char="•"/>
              <a:defRPr/>
            </a:pPr>
            <a:r>
              <a:rPr lang="en-US" sz="3800" dirty="0"/>
              <a:t>End of the 2022 - December 31</a:t>
            </a:r>
            <a:r>
              <a:rPr lang="en-US" sz="3800" baseline="30000" dirty="0"/>
              <a:t>st</a:t>
            </a:r>
            <a:r>
              <a:rPr lang="en-US" sz="3800" dirty="0"/>
              <a:t> – </a:t>
            </a:r>
            <a:r>
              <a:rPr lang="en-US" sz="3800" dirty="0">
                <a:solidFill>
                  <a:srgbClr val="FF0000"/>
                </a:solidFill>
              </a:rPr>
              <a:t>27%, 734.40.50</a:t>
            </a:r>
            <a:r>
              <a:rPr lang="en-US" sz="3800" dirty="0"/>
              <a:t>  </a:t>
            </a:r>
          </a:p>
          <a:p>
            <a:pPr>
              <a:buFont typeface="Arial"/>
              <a:buChar char="•"/>
              <a:defRPr/>
            </a:pPr>
            <a:r>
              <a:rPr lang="en-US" sz="3800" dirty="0"/>
              <a:t>Lake is at </a:t>
            </a:r>
            <a:r>
              <a:rPr lang="en-US" sz="3800" dirty="0">
                <a:solidFill>
                  <a:srgbClr val="0070C0"/>
                </a:solidFill>
              </a:rPr>
              <a:t>93%, 795.55’ (3-31-23)</a:t>
            </a:r>
          </a:p>
          <a:p>
            <a:pPr lvl="1">
              <a:buFont typeface="Arial"/>
              <a:buChar char="•"/>
              <a:defRPr/>
            </a:pPr>
            <a:r>
              <a:rPr lang="en-US" sz="2900" dirty="0">
                <a:solidFill>
                  <a:srgbClr val="4774C5"/>
                </a:solidFill>
              </a:rPr>
              <a:t>Lake San Antonio is at 64%, first time that high in years!</a:t>
            </a:r>
          </a:p>
          <a:p>
            <a:pPr eaLnBrk="1" fontAlgn="auto" hangingPunct="1">
              <a:buFont typeface="Arial"/>
              <a:buChar char="•"/>
              <a:defRPr/>
            </a:pPr>
            <a:r>
              <a:rPr lang="en-US" sz="3800" dirty="0">
                <a:solidFill>
                  <a:schemeClr val="tx1"/>
                </a:solidFill>
              </a:rPr>
              <a:t>Lake levels during the summer months dropped 6 to 8 feet drop per month </a:t>
            </a:r>
            <a:r>
              <a:rPr lang="en-US" sz="2600" dirty="0">
                <a:solidFill>
                  <a:srgbClr val="4774C5"/>
                </a:solidFill>
              </a:rPr>
              <a:t>(Typically Starting in April/May)</a:t>
            </a:r>
          </a:p>
          <a:p>
            <a:pPr eaLnBrk="1" fontAlgn="auto" hangingPunct="1">
              <a:buFont typeface="Arial"/>
              <a:buChar char="•"/>
              <a:defRPr/>
            </a:pPr>
            <a:r>
              <a:rPr lang="en-US" sz="3800" dirty="0"/>
              <a:t>Dock predictions, using the 1</a:t>
            </a:r>
            <a:r>
              <a:rPr lang="en-US" sz="3800" baseline="30000" dirty="0"/>
              <a:t>st</a:t>
            </a:r>
            <a:r>
              <a:rPr lang="en-US" sz="3800" dirty="0"/>
              <a:t> of each month </a:t>
            </a:r>
            <a:r>
              <a:rPr lang="en-US" sz="1900" cap="none" dirty="0">
                <a:solidFill>
                  <a:srgbClr val="FF0000"/>
                </a:solidFill>
              </a:rPr>
              <a:t>(Draft Release Schedule for 2023 not yep posted)</a:t>
            </a:r>
            <a:endParaRPr lang="en-US" sz="3800" dirty="0">
              <a:solidFill>
                <a:srgbClr val="FF0000"/>
              </a:solidFill>
            </a:endParaRPr>
          </a:p>
          <a:p>
            <a:pPr lvl="1">
              <a:buFont typeface="Arial"/>
              <a:buChar char="•"/>
              <a:defRPr/>
            </a:pPr>
            <a:r>
              <a:rPr lang="en-US" sz="2900" b="1" dirty="0">
                <a:solidFill>
                  <a:schemeClr val="accent6">
                    <a:lumMod val="50000"/>
                  </a:schemeClr>
                </a:solidFill>
              </a:rPr>
              <a:t>May -  86% - 792’ – All Docks Floating  </a:t>
            </a:r>
          </a:p>
          <a:p>
            <a:pPr lvl="1">
              <a:buFont typeface="Arial"/>
              <a:buChar char="•"/>
              <a:defRPr/>
            </a:pPr>
            <a:r>
              <a:rPr lang="en-US" sz="2900" b="1" dirty="0">
                <a:solidFill>
                  <a:schemeClr val="accent6">
                    <a:lumMod val="50000"/>
                  </a:schemeClr>
                </a:solidFill>
              </a:rPr>
              <a:t>June -  83% - 788’ – All Docks Floating</a:t>
            </a:r>
          </a:p>
          <a:p>
            <a:pPr lvl="1">
              <a:buFont typeface="Arial"/>
              <a:buChar char="•"/>
              <a:defRPr/>
            </a:pPr>
            <a:r>
              <a:rPr lang="en-US" sz="2900" b="1" dirty="0">
                <a:solidFill>
                  <a:schemeClr val="accent6">
                    <a:lumMod val="50000"/>
                  </a:schemeClr>
                </a:solidFill>
              </a:rPr>
              <a:t>July – 75% - 782’ – All Docks Floating</a:t>
            </a:r>
          </a:p>
          <a:p>
            <a:pPr lvl="1">
              <a:buFont typeface="Arial"/>
              <a:buChar char="•"/>
              <a:defRPr/>
            </a:pPr>
            <a:r>
              <a:rPr lang="en-US" sz="2900" b="1" dirty="0">
                <a:solidFill>
                  <a:schemeClr val="accent6">
                    <a:lumMod val="50000"/>
                  </a:schemeClr>
                </a:solidFill>
              </a:rPr>
              <a:t>August – 68% - 776’ – All Docks Floating</a:t>
            </a:r>
          </a:p>
          <a:p>
            <a:pPr lvl="1">
              <a:buFont typeface="Arial"/>
              <a:buChar char="•"/>
              <a:defRPr/>
            </a:pPr>
            <a:r>
              <a:rPr lang="en-US" sz="2900" b="1" dirty="0">
                <a:solidFill>
                  <a:schemeClr val="accent6">
                    <a:lumMod val="50000"/>
                  </a:schemeClr>
                </a:solidFill>
              </a:rPr>
              <a:t>September – 60% - 770’ – All docks Floating</a:t>
            </a:r>
          </a:p>
          <a:p>
            <a:pPr lvl="1">
              <a:buFont typeface="Arial"/>
              <a:buChar char="•"/>
              <a:defRPr/>
            </a:pPr>
            <a:r>
              <a:rPr lang="en-US" sz="2900" b="1" dirty="0">
                <a:solidFill>
                  <a:schemeClr val="accent6">
                    <a:lumMod val="50000"/>
                  </a:schemeClr>
                </a:solidFill>
              </a:rPr>
              <a:t>October – 54% - 764’ – </a:t>
            </a:r>
            <a:r>
              <a:rPr lang="en-US" sz="2900" b="1" dirty="0">
                <a:solidFill>
                  <a:srgbClr val="70AD47">
                    <a:lumMod val="50000"/>
                  </a:srgbClr>
                </a:solidFill>
              </a:rPr>
              <a:t>All docks Floating</a:t>
            </a:r>
            <a:endParaRPr lang="en-US" sz="2900" b="1" dirty="0">
              <a:solidFill>
                <a:schemeClr val="accent6">
                  <a:lumMod val="50000"/>
                </a:schemeClr>
              </a:solidFill>
            </a:endParaRPr>
          </a:p>
          <a:p>
            <a:pPr lvl="1">
              <a:buFont typeface="Arial"/>
              <a:buChar char="•"/>
              <a:defRPr/>
            </a:pPr>
            <a:r>
              <a:rPr lang="en-US" sz="2900" b="1" dirty="0">
                <a:solidFill>
                  <a:schemeClr val="accent6">
                    <a:lumMod val="50000"/>
                  </a:schemeClr>
                </a:solidFill>
              </a:rPr>
              <a:t>November – 50% - 760’ – </a:t>
            </a:r>
            <a:r>
              <a:rPr lang="en-US" sz="2900" b="1" dirty="0">
                <a:solidFill>
                  <a:srgbClr val="70AD47">
                    <a:lumMod val="50000"/>
                  </a:srgbClr>
                </a:solidFill>
              </a:rPr>
              <a:t>All docks Floating</a:t>
            </a:r>
            <a:endParaRPr lang="en-US" sz="3800" b="1" dirty="0">
              <a:solidFill>
                <a:srgbClr val="70AD47">
                  <a:lumMod val="50000"/>
                </a:srgbClr>
              </a:solidFill>
            </a:endParaRPr>
          </a:p>
          <a:p>
            <a:pPr lvl="1">
              <a:buFont typeface="Arial"/>
              <a:buChar char="•"/>
              <a:defRPr/>
            </a:pPr>
            <a:r>
              <a:rPr lang="en-US" sz="2900" b="1" dirty="0">
                <a:solidFill>
                  <a:schemeClr val="accent6">
                    <a:lumMod val="50000"/>
                  </a:schemeClr>
                </a:solidFill>
              </a:rPr>
              <a:t>December – 46% - 758’ – </a:t>
            </a:r>
            <a:r>
              <a:rPr lang="en-US" sz="2900" b="1" dirty="0">
                <a:solidFill>
                  <a:srgbClr val="70AD47">
                    <a:lumMod val="50000"/>
                  </a:srgbClr>
                </a:solidFill>
              </a:rPr>
              <a:t>All docks Floating</a:t>
            </a:r>
            <a:endParaRPr lang="en-US" sz="2900" b="1" dirty="0">
              <a:solidFill>
                <a:schemeClr val="accent6">
                  <a:lumMod val="50000"/>
                </a:schemeClr>
              </a:solidFill>
            </a:endParaRPr>
          </a:p>
          <a:p>
            <a:pPr marL="0" indent="0">
              <a:buNone/>
              <a:defRPr/>
            </a:pPr>
            <a:r>
              <a:rPr lang="en-US" sz="2200" dirty="0"/>
              <a:t> </a:t>
            </a:r>
            <a:endParaRPr lang="en-US" sz="1600" dirty="0"/>
          </a:p>
          <a:p>
            <a:pPr lvl="1" eaLnBrk="1" fontAlgn="auto" hangingPunct="1">
              <a:buFont typeface="Arial"/>
              <a:buChar char="•"/>
              <a:defRPr/>
            </a:pPr>
            <a:endParaRPr lang="en-US" sz="1900" dirty="0">
              <a:solidFill>
                <a:srgbClr val="FF0000"/>
              </a:solidFill>
            </a:endParaRPr>
          </a:p>
          <a:p>
            <a:pPr lvl="1" eaLnBrk="1" fontAlgn="auto" hangingPunct="1">
              <a:buFont typeface="Arial"/>
              <a:buChar char="•"/>
              <a:defRPr/>
            </a:pPr>
            <a:endParaRPr lang="en-US" sz="1900" dirty="0">
              <a:solidFill>
                <a:srgbClr val="FF0000"/>
              </a:solidFill>
            </a:endParaRPr>
          </a:p>
          <a:p>
            <a:pPr lvl="1" eaLnBrk="1" fontAlgn="auto" hangingPunct="1">
              <a:buFont typeface="Arial"/>
              <a:buChar char="•"/>
              <a:defRPr/>
            </a:pPr>
            <a:endParaRPr lang="en-US" dirty="0">
              <a:solidFill>
                <a:srgbClr val="0070C0"/>
              </a:solidFill>
            </a:endParaRPr>
          </a:p>
        </p:txBody>
      </p:sp>
      <p:sp>
        <p:nvSpPr>
          <p:cNvPr id="4" name="TextBox 3">
            <a:extLst>
              <a:ext uri="{FF2B5EF4-FFF2-40B4-BE49-F238E27FC236}">
                <a16:creationId xmlns:a16="http://schemas.microsoft.com/office/drawing/2014/main" id="{560E59DB-A16D-4A9E-880A-11B5B2F91E92}"/>
              </a:ext>
            </a:extLst>
          </p:cNvPr>
          <p:cNvSpPr txBox="1"/>
          <p:nvPr/>
        </p:nvSpPr>
        <p:spPr>
          <a:xfrm>
            <a:off x="744071" y="6248400"/>
            <a:ext cx="3365024" cy="369332"/>
          </a:xfrm>
          <a:prstGeom prst="rect">
            <a:avLst/>
          </a:prstGeom>
          <a:noFill/>
        </p:spPr>
        <p:txBody>
          <a:bodyPr wrap="none" rtlCol="0">
            <a:spAutoFit/>
          </a:bodyPr>
          <a:lstStyle/>
          <a:p>
            <a:r>
              <a:rPr lang="en-US" dirty="0">
                <a:solidFill>
                  <a:srgbClr val="0070C0"/>
                </a:solidFill>
              </a:rPr>
              <a:t>Numbers are the 1</a:t>
            </a:r>
            <a:r>
              <a:rPr lang="en-US" baseline="30000" dirty="0">
                <a:solidFill>
                  <a:srgbClr val="0070C0"/>
                </a:solidFill>
              </a:rPr>
              <a:t>st</a:t>
            </a:r>
            <a:r>
              <a:rPr lang="en-US" dirty="0">
                <a:solidFill>
                  <a:srgbClr val="0070C0"/>
                </a:solidFill>
              </a:rPr>
              <a:t> of each month</a:t>
            </a:r>
          </a:p>
        </p:txBody>
      </p:sp>
      <p:sp>
        <p:nvSpPr>
          <p:cNvPr id="7" name="TextBox 6">
            <a:extLst>
              <a:ext uri="{FF2B5EF4-FFF2-40B4-BE49-F238E27FC236}">
                <a16:creationId xmlns:a16="http://schemas.microsoft.com/office/drawing/2014/main" id="{2DEC191A-DA17-004E-03D2-73C769FF06A2}"/>
              </a:ext>
            </a:extLst>
          </p:cNvPr>
          <p:cNvSpPr txBox="1"/>
          <p:nvPr/>
        </p:nvSpPr>
        <p:spPr>
          <a:xfrm rot="19205612">
            <a:off x="744071" y="3949763"/>
            <a:ext cx="4296280" cy="769441"/>
          </a:xfrm>
          <a:prstGeom prst="rect">
            <a:avLst/>
          </a:prstGeom>
          <a:noFill/>
        </p:spPr>
        <p:txBody>
          <a:bodyPr wrap="square" rtlCol="0">
            <a:spAutoFit/>
          </a:bodyPr>
          <a:lstStyle/>
          <a:p>
            <a:r>
              <a:rPr lang="en-US" sz="4400" b="1" dirty="0">
                <a:solidFill>
                  <a:srgbClr val="FF0000"/>
                </a:solidFill>
              </a:rPr>
              <a:t>Old Data</a:t>
            </a:r>
          </a:p>
        </p:txBody>
      </p:sp>
    </p:spTree>
    <p:extLst>
      <p:ext uri="{BB962C8B-B14F-4D97-AF65-F5344CB8AC3E}">
        <p14:creationId xmlns:p14="http://schemas.microsoft.com/office/powerpoint/2010/main" val="1774057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BCFB5-2F78-4B66-A927-9D1ABD43162C}"/>
              </a:ext>
            </a:extLst>
          </p:cNvPr>
          <p:cNvSpPr>
            <a:spLocks noGrp="1"/>
          </p:cNvSpPr>
          <p:nvPr>
            <p:ph type="title"/>
          </p:nvPr>
        </p:nvSpPr>
        <p:spPr/>
        <p:txBody>
          <a:bodyPr/>
          <a:lstStyle/>
          <a:p>
            <a:r>
              <a:rPr lang="en-US" b="1" dirty="0"/>
              <a:t>Dock Layouts</a:t>
            </a:r>
          </a:p>
        </p:txBody>
      </p:sp>
      <p:sp>
        <p:nvSpPr>
          <p:cNvPr id="3" name="Text Placeholder 2">
            <a:extLst>
              <a:ext uri="{FF2B5EF4-FFF2-40B4-BE49-F238E27FC236}">
                <a16:creationId xmlns:a16="http://schemas.microsoft.com/office/drawing/2014/main" id="{E32CE6BA-E399-47BE-9010-8672DDA12C1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48621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7B722-A101-49BE-9AE1-5E89C77317D6}"/>
              </a:ext>
            </a:extLst>
          </p:cNvPr>
          <p:cNvSpPr>
            <a:spLocks noGrp="1"/>
          </p:cNvSpPr>
          <p:nvPr>
            <p:ph type="title"/>
          </p:nvPr>
        </p:nvSpPr>
        <p:spPr>
          <a:xfrm>
            <a:off x="913149" y="320132"/>
            <a:ext cx="10364451" cy="1144209"/>
          </a:xfrm>
        </p:spPr>
        <p:txBody>
          <a:bodyPr/>
          <a:lstStyle/>
          <a:p>
            <a:r>
              <a:rPr lang="en-US" b="1" dirty="0"/>
              <a:t>Lake Level 100% to 92%</a:t>
            </a:r>
            <a:br>
              <a:rPr lang="en-US" b="1" dirty="0"/>
            </a:br>
            <a:r>
              <a:rPr lang="en-US" sz="2800" b="1" dirty="0"/>
              <a:t>800’ </a:t>
            </a:r>
            <a:r>
              <a:rPr lang="en-US" sz="2800" b="1" cap="none" dirty="0"/>
              <a:t>to</a:t>
            </a:r>
            <a:r>
              <a:rPr lang="en-US" sz="2800" b="1" dirty="0"/>
              <a:t> 794’</a:t>
            </a:r>
            <a:endParaRPr lang="en-US" b="1" dirty="0"/>
          </a:p>
        </p:txBody>
      </p:sp>
      <p:sp>
        <p:nvSpPr>
          <p:cNvPr id="3" name="Content Placeholder 2">
            <a:extLst>
              <a:ext uri="{FF2B5EF4-FFF2-40B4-BE49-F238E27FC236}">
                <a16:creationId xmlns:a16="http://schemas.microsoft.com/office/drawing/2014/main" id="{24850D99-CB0D-4217-8617-0C11D9BD76A6}"/>
              </a:ext>
            </a:extLst>
          </p:cNvPr>
          <p:cNvSpPr>
            <a:spLocks noGrp="1"/>
          </p:cNvSpPr>
          <p:nvPr>
            <p:ph sz="quarter" idx="13"/>
          </p:nvPr>
        </p:nvSpPr>
        <p:spPr>
          <a:xfrm>
            <a:off x="456261" y="2298152"/>
            <a:ext cx="11278226" cy="4019421"/>
          </a:xfrm>
        </p:spPr>
        <p:txBody>
          <a:bodyPr/>
          <a:lstStyle/>
          <a:p>
            <a:pPr marL="0" indent="0">
              <a:buNone/>
            </a:pPr>
            <a:endParaRPr lang="en-US" dirty="0"/>
          </a:p>
        </p:txBody>
      </p:sp>
      <p:sp>
        <p:nvSpPr>
          <p:cNvPr id="4" name="Rectangle 3">
            <a:extLst>
              <a:ext uri="{FF2B5EF4-FFF2-40B4-BE49-F238E27FC236}">
                <a16:creationId xmlns:a16="http://schemas.microsoft.com/office/drawing/2014/main" id="{94E74375-CA3A-4E82-8DCD-99AABD06BC5D}"/>
              </a:ext>
            </a:extLst>
          </p:cNvPr>
          <p:cNvSpPr>
            <a:spLocks noChangeArrowheads="1"/>
          </p:cNvSpPr>
          <p:nvPr/>
        </p:nvSpPr>
        <p:spPr bwMode="auto">
          <a:xfrm>
            <a:off x="3981991" y="2841134"/>
            <a:ext cx="1667679" cy="731357"/>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C84C3B78-DBE2-4D82-9CD0-2792BF9D375C}"/>
              </a:ext>
            </a:extLst>
          </p:cNvPr>
          <p:cNvSpPr>
            <a:spLocks noChangeArrowheads="1"/>
          </p:cNvSpPr>
          <p:nvPr/>
        </p:nvSpPr>
        <p:spPr bwMode="auto">
          <a:xfrm>
            <a:off x="5956924" y="2823975"/>
            <a:ext cx="1667679" cy="748516"/>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DEB063C7-DC67-438A-A253-3EF7810AF12A}"/>
              </a:ext>
            </a:extLst>
          </p:cNvPr>
          <p:cNvSpPr>
            <a:spLocks noChangeArrowheads="1"/>
          </p:cNvSpPr>
          <p:nvPr/>
        </p:nvSpPr>
        <p:spPr bwMode="auto">
          <a:xfrm>
            <a:off x="2815628" y="2892129"/>
            <a:ext cx="853206" cy="1463138"/>
          </a:xfrm>
          <a:prstGeom prst="rect">
            <a:avLst/>
          </a:prstGeom>
          <a:solidFill>
            <a:srgbClr val="4774C5"/>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A54628A5-14E6-4104-A12E-A97B1BAECB3B}"/>
              </a:ext>
            </a:extLst>
          </p:cNvPr>
          <p:cNvSpPr>
            <a:spLocks noChangeArrowheads="1"/>
          </p:cNvSpPr>
          <p:nvPr/>
        </p:nvSpPr>
        <p:spPr bwMode="auto">
          <a:xfrm rot="16200000">
            <a:off x="8335617" y="2389972"/>
            <a:ext cx="766762" cy="1574281"/>
          </a:xfrm>
          <a:prstGeom prst="rect">
            <a:avLst/>
          </a:prstGeom>
          <a:solidFill>
            <a:srgbClr val="4472C4"/>
          </a:solidFill>
          <a:ln w="12700">
            <a:solidFill>
              <a:srgbClr val="1F3763"/>
            </a:solidFill>
            <a:miter lim="800000"/>
            <a:headEnd/>
            <a:tailEnd/>
          </a:ln>
        </p:spPr>
        <p:txBody>
          <a:bodyPr vert="vert"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E5FBFDCF-E751-41A7-A12A-460FA3C457DA}"/>
              </a:ext>
            </a:extLst>
          </p:cNvPr>
          <p:cNvSpPr>
            <a:spLocks noChangeArrowheads="1"/>
          </p:cNvSpPr>
          <p:nvPr/>
        </p:nvSpPr>
        <p:spPr bwMode="auto">
          <a:xfrm>
            <a:off x="3981991" y="4410802"/>
            <a:ext cx="1667679" cy="800221"/>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145DBA3A-2539-4765-A07C-E71833FAF950}"/>
              </a:ext>
            </a:extLst>
          </p:cNvPr>
          <p:cNvSpPr>
            <a:spLocks noChangeArrowheads="1"/>
          </p:cNvSpPr>
          <p:nvPr/>
        </p:nvSpPr>
        <p:spPr bwMode="auto">
          <a:xfrm>
            <a:off x="6163641" y="4447566"/>
            <a:ext cx="1667679" cy="800221"/>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sp>
        <p:nvSpPr>
          <p:cNvPr id="10" name="Rectangle 7">
            <a:extLst>
              <a:ext uri="{FF2B5EF4-FFF2-40B4-BE49-F238E27FC236}">
                <a16:creationId xmlns:a16="http://schemas.microsoft.com/office/drawing/2014/main" id="{C7C65A33-B1EA-457F-A1C0-959A5CF27805}"/>
              </a:ext>
            </a:extLst>
          </p:cNvPr>
          <p:cNvSpPr>
            <a:spLocks noChangeArrowheads="1"/>
          </p:cNvSpPr>
          <p:nvPr/>
        </p:nvSpPr>
        <p:spPr bwMode="auto">
          <a:xfrm>
            <a:off x="2308834" y="1918378"/>
            <a:ext cx="3156633"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 – A – B – C</a:t>
            </a:r>
            <a:r>
              <a:rPr lang="en-US" altLang="en-US"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altLang="en-US"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 - D</a:t>
            </a:r>
            <a:endParaRPr kumimoji="0" lang="en-US" altLang="en-US" sz="2800" b="0" i="0" u="none" strike="noStrike" cap="none" normalizeH="0" baseline="0" dirty="0">
              <a:ln>
                <a:noFill/>
              </a:ln>
              <a:solidFill>
                <a:srgbClr val="0070C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14">
            <a:extLst>
              <a:ext uri="{FF2B5EF4-FFF2-40B4-BE49-F238E27FC236}">
                <a16:creationId xmlns:a16="http://schemas.microsoft.com/office/drawing/2014/main" id="{F81F71C1-3985-40C0-A6A4-F49A2BD8A066}"/>
              </a:ext>
            </a:extLst>
          </p:cNvPr>
          <p:cNvSpPr>
            <a:spLocks noChangeArrowheads="1"/>
          </p:cNvSpPr>
          <p:nvPr/>
        </p:nvSpPr>
        <p:spPr bwMode="auto">
          <a:xfrm>
            <a:off x="3468020" y="4687080"/>
            <a:ext cx="6638377"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3200" b="0" i="0" u="none" strike="noStrike" cap="none" normalizeH="0" baseline="0" dirty="0">
                <a:ln>
                  <a:noFill/>
                </a:ln>
                <a:solidFill>
                  <a:schemeClr val="tx1"/>
                </a:solidFill>
                <a:effectLst/>
                <a:latin typeface="Arial" panose="020B0604020202020204" pitchFamily="34" charset="0"/>
              </a:rPr>
            </a:br>
            <a:endParaRPr kumimoji="0" lang="en-US" altLang="en-US" sz="3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Turkey Cove </a:t>
            </a: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20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Upper Parking Lot</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13EF277B-BB72-4614-BE60-8112977D0352}"/>
              </a:ext>
            </a:extLst>
          </p:cNvPr>
          <p:cNvSpPr/>
          <p:nvPr/>
        </p:nvSpPr>
        <p:spPr>
          <a:xfrm>
            <a:off x="3062352" y="4447566"/>
            <a:ext cx="359757" cy="157972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80CC06E-EF9D-4BA2-AE83-077B69AA7B0F}"/>
              </a:ext>
            </a:extLst>
          </p:cNvPr>
          <p:cNvSpPr txBox="1"/>
          <p:nvPr/>
        </p:nvSpPr>
        <p:spPr>
          <a:xfrm>
            <a:off x="137062" y="6426241"/>
            <a:ext cx="4044056" cy="369332"/>
          </a:xfrm>
          <a:prstGeom prst="rect">
            <a:avLst/>
          </a:prstGeom>
          <a:solidFill>
            <a:schemeClr val="accent3">
              <a:lumMod val="75000"/>
            </a:schemeClr>
          </a:solidFill>
        </p:spPr>
        <p:txBody>
          <a:bodyPr wrap="none" rtlCol="0">
            <a:spAutoFit/>
          </a:bodyPr>
          <a:lstStyle/>
          <a:p>
            <a:r>
              <a:rPr lang="en-US" dirty="0"/>
              <a:t>Connected to Upper Stairs on Turkey Cove</a:t>
            </a:r>
          </a:p>
        </p:txBody>
      </p:sp>
      <p:sp>
        <p:nvSpPr>
          <p:cNvPr id="14" name="Oval 13">
            <a:extLst>
              <a:ext uri="{FF2B5EF4-FFF2-40B4-BE49-F238E27FC236}">
                <a16:creationId xmlns:a16="http://schemas.microsoft.com/office/drawing/2014/main" id="{F73DD2CE-E548-FD00-56F4-7A323C9E0A2C}"/>
              </a:ext>
            </a:extLst>
          </p:cNvPr>
          <p:cNvSpPr/>
          <p:nvPr/>
        </p:nvSpPr>
        <p:spPr>
          <a:xfrm>
            <a:off x="11079844" y="5884389"/>
            <a:ext cx="1112156"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April/July</a:t>
            </a:r>
          </a:p>
        </p:txBody>
      </p:sp>
    </p:spTree>
    <p:extLst>
      <p:ext uri="{BB962C8B-B14F-4D97-AF65-F5344CB8AC3E}">
        <p14:creationId xmlns:p14="http://schemas.microsoft.com/office/powerpoint/2010/main" val="288817032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sisl xmlns:xsi="http://www.w3.org/2001/XMLSchema-instance" xmlns:xsd="http://www.w3.org/2001/XMLSchema" xmlns="http://www.boldonjames.com/2008/01/sie/internal/label" sislVersion="0" policy="82ad3a63-90ad-4a46-a3cb-757f4658e205" origin="userSelected">
  <element uid="768aceb2-b366-4b48-827b-e820edc548bd" value=""/>
</sisl>
</file>

<file path=customXml/itemProps1.xml><?xml version="1.0" encoding="utf-8"?>
<ds:datastoreItem xmlns:ds="http://schemas.openxmlformats.org/officeDocument/2006/customXml" ds:itemID="{91B0007B-E374-416A-B32F-D063DF4EC6A0}">
  <ds:schemaRefs>
    <ds:schemaRef ds:uri="http://schemas.microsoft.com/sharepoint/v3/contenttype/forms"/>
  </ds:schemaRefs>
</ds:datastoreItem>
</file>

<file path=customXml/itemProps2.xml><?xml version="1.0" encoding="utf-8"?>
<ds:datastoreItem xmlns:ds="http://schemas.openxmlformats.org/officeDocument/2006/customXml" ds:itemID="{96C6A3A6-CE7B-41A1-9957-02C55D238258}">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Angles</Template>
  <TotalTime>0</TotalTime>
  <Words>4231</Words>
  <Application>Microsoft Macintosh PowerPoint</Application>
  <PresentationFormat>Widescreen</PresentationFormat>
  <Paragraphs>1129</Paragraphs>
  <Slides>41</Slides>
  <Notes>39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41</vt:i4>
      </vt:variant>
    </vt:vector>
  </HeadingPairs>
  <TitlesOfParts>
    <vt:vector size="49" baseType="lpstr">
      <vt:lpstr>Arial</vt:lpstr>
      <vt:lpstr>ArialMT</vt:lpstr>
      <vt:lpstr>Calibri</vt:lpstr>
      <vt:lpstr>Century Gothic</vt:lpstr>
      <vt:lpstr>Times New Roman</vt:lpstr>
      <vt:lpstr>Tw Cen MT</vt:lpstr>
      <vt:lpstr>1_Office Theme</vt:lpstr>
      <vt:lpstr>Droplet</vt:lpstr>
      <vt:lpstr>Spring Private Marina All Member Meeting</vt:lpstr>
      <vt:lpstr>Agenda</vt:lpstr>
      <vt:lpstr>Introduction</vt:lpstr>
      <vt:lpstr>Lake Levels</vt:lpstr>
      <vt:lpstr>Lake Level 100% to 92% 800’ to 794’</vt:lpstr>
      <vt:lpstr>2023 Release Schedule</vt:lpstr>
      <vt:lpstr>Current Lake Status</vt:lpstr>
      <vt:lpstr>Dock Layouts</vt:lpstr>
      <vt:lpstr>Lake Level 100% to 92% 800’ to 794’</vt:lpstr>
      <vt:lpstr>Lake Level 91% to 84% 794’ to 788’</vt:lpstr>
      <vt:lpstr>Lake Level 83% to 71% 788’ to 779’</vt:lpstr>
      <vt:lpstr>Lake Level 70% to 60% 778’ to 769’</vt:lpstr>
      <vt:lpstr>Lake Level 60% to 40% 769’ to 750’</vt:lpstr>
      <vt:lpstr>Lake Level 39% to 29% 749’ to 736’</vt:lpstr>
      <vt:lpstr>Lake Level 29% to 28% 736’ to 735’</vt:lpstr>
      <vt:lpstr>Lake Level 28% to 28% 735’ to 734’</vt:lpstr>
      <vt:lpstr>Lake Level 27% to 27% 733’ to 732’</vt:lpstr>
      <vt:lpstr>Lake Level 26% to 18% 732’ to 719’</vt:lpstr>
      <vt:lpstr>Lake Level 17% to 17% 717’ to 714’</vt:lpstr>
      <vt:lpstr>21 Years of Lake Level History</vt:lpstr>
      <vt:lpstr>20 Years of Lake Level History</vt:lpstr>
      <vt:lpstr>PowerPoint Presentation</vt:lpstr>
      <vt:lpstr>PowerPoint Presentation</vt:lpstr>
      <vt:lpstr>Financials</vt:lpstr>
      <vt:lpstr>2022 Budget – Annual Fees</vt:lpstr>
      <vt:lpstr>2022 Expense Financials Final  Annual Expenses - Dock movement, general maintenance, licensees, insurance, administration cost </vt:lpstr>
      <vt:lpstr>2022 Reserves Financials  Final  Reserves Expenses – Upgrades, Operating Expenses </vt:lpstr>
      <vt:lpstr>2023 Annual Maintenance Fee Increase</vt:lpstr>
      <vt:lpstr>New Dock Fees </vt:lpstr>
      <vt:lpstr>2023 Budget – Annual Fees</vt:lpstr>
      <vt:lpstr>2023 Budget - Submitted  Annual Expenses - Dock movement, general maintenance, licensees, insurance, administration cost </vt:lpstr>
      <vt:lpstr>2023 Reserves Budget  Reserves Expenses – Upgrades, Operating Expenses </vt:lpstr>
      <vt:lpstr>Current Private Marina Account Balances</vt:lpstr>
      <vt:lpstr>2023 Deliquescent Balances</vt:lpstr>
      <vt:lpstr>We ALL spent a lot on Money on Upgrading our Marina, please take care of it!</vt:lpstr>
      <vt:lpstr>Communication</vt:lpstr>
      <vt:lpstr>Questions We Receive During the Past Year </vt:lpstr>
      <vt:lpstr>Open Comments </vt:lpstr>
      <vt:lpstr>Always Looking for New Committee Members </vt:lpstr>
      <vt:lpstr>PowerPoint Presentation</vt:lpstr>
      <vt:lpstr>Thank You for Coming!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*$%NAB</cp:keywords>
  <dc:description/>
  <cp:lastModifiedBy/>
  <cp:revision>1</cp:revision>
  <dcterms:created xsi:type="dcterms:W3CDTF">2017-02-10T04:50:47Z</dcterms:created>
  <dcterms:modified xsi:type="dcterms:W3CDTF">2023-07-10T04:07:30Z</dcterms:modified>
  <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TC040144339991</vt:lpwstr>
  </property>
  <property fmtid="{D5CDD505-2E9C-101B-9397-08002B2CF9AE}" pid="3" name="docIndexRef">
    <vt:lpwstr>568a7602-7e76-41e9-91ca-040e9c25e651</vt:lpwstr>
  </property>
  <property fmtid="{D5CDD505-2E9C-101B-9397-08002B2CF9AE}" pid="4" name="bjSaver">
    <vt:lpwstr>f08fe09C6vVsJa+FAJtcTQ2NKnKdGBRO</vt:lpwstr>
  </property>
  <property fmtid="{D5CDD505-2E9C-101B-9397-08002B2CF9AE}" pid="5" name="bjDocumentLabelXML">
    <vt:lpwstr>&lt;?xml version="1.0" encoding="us-ascii"?&gt;&lt;sisl xmlns:xsi="http://www.w3.org/2001/XMLSchema-instance" xmlns:xsd="http://www.w3.org/2001/XMLSchema" sislVersion="0" policy="82ad3a63-90ad-4a46-a3cb-757f4658e205" origin="userSelected" xmlns="http://www.boldonj</vt:lpwstr>
  </property>
  <property fmtid="{D5CDD505-2E9C-101B-9397-08002B2CF9AE}" pid="6" name="bjDocumentLabelXML-0">
    <vt:lpwstr>ames.com/2008/01/sie/internal/label"&gt;&lt;element uid="768aceb2-b366-4b48-827b-e820edc548bd" value="" /&gt;&lt;/sisl&gt;</vt:lpwstr>
  </property>
  <property fmtid="{D5CDD505-2E9C-101B-9397-08002B2CF9AE}" pid="7" name="bjDocumentSecurityLabel">
    <vt:lpwstr>Non-Amgen Business</vt:lpwstr>
  </property>
  <property fmtid="{D5CDD505-2E9C-101B-9397-08002B2CF9AE}" pid="8" name="MSIP_Label_65e75503-0edf-4274-9f8b-1f267fd68475_Enabled">
    <vt:lpwstr>true</vt:lpwstr>
  </property>
  <property fmtid="{D5CDD505-2E9C-101B-9397-08002B2CF9AE}" pid="9" name="MSIP_Label_65e75503-0edf-4274-9f8b-1f267fd68475_SetDate">
    <vt:lpwstr>2023-01-16T15:27:21Z</vt:lpwstr>
  </property>
  <property fmtid="{D5CDD505-2E9C-101B-9397-08002B2CF9AE}" pid="10" name="MSIP_Label_65e75503-0edf-4274-9f8b-1f267fd68475_Method">
    <vt:lpwstr>Privileged</vt:lpwstr>
  </property>
  <property fmtid="{D5CDD505-2E9C-101B-9397-08002B2CF9AE}" pid="11" name="MSIP_Label_65e75503-0edf-4274-9f8b-1f267fd68475_Name">
    <vt:lpwstr>Non-Amgen (no marking)</vt:lpwstr>
  </property>
  <property fmtid="{D5CDD505-2E9C-101B-9397-08002B2CF9AE}" pid="12" name="MSIP_Label_65e75503-0edf-4274-9f8b-1f267fd68475_SiteId">
    <vt:lpwstr>4b4266a6-1368-41af-ad5a-59eb634f7ad8</vt:lpwstr>
  </property>
  <property fmtid="{D5CDD505-2E9C-101B-9397-08002B2CF9AE}" pid="13" name="MSIP_Label_65e75503-0edf-4274-9f8b-1f267fd68475_ActionId">
    <vt:lpwstr>3c003d1d-320b-4215-9174-c0ca471285a1</vt:lpwstr>
  </property>
  <property fmtid="{D5CDD505-2E9C-101B-9397-08002B2CF9AE}" pid="14" name="MSIP_Label_65e75503-0edf-4274-9f8b-1f267fd68475_ContentBits">
    <vt:lpwstr>0</vt:lpwstr>
  </property>
</Properties>
</file>